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3" r:id="rId2"/>
  </p:sldMasterIdLst>
  <p:notesMasterIdLst>
    <p:notesMasterId r:id="rId23"/>
  </p:notesMasterIdLst>
  <p:handoutMasterIdLst>
    <p:handoutMasterId r:id="rId24"/>
  </p:handoutMasterIdLst>
  <p:sldIdLst>
    <p:sldId id="362" r:id="rId3"/>
    <p:sldId id="493" r:id="rId4"/>
    <p:sldId id="477" r:id="rId5"/>
    <p:sldId id="504" r:id="rId6"/>
    <p:sldId id="498" r:id="rId7"/>
    <p:sldId id="505" r:id="rId8"/>
    <p:sldId id="506" r:id="rId9"/>
    <p:sldId id="507" r:id="rId10"/>
    <p:sldId id="508" r:id="rId11"/>
    <p:sldId id="497" r:id="rId12"/>
    <p:sldId id="483" r:id="rId13"/>
    <p:sldId id="509" r:id="rId14"/>
    <p:sldId id="490" r:id="rId15"/>
    <p:sldId id="494" r:id="rId16"/>
    <p:sldId id="495" r:id="rId17"/>
    <p:sldId id="496" r:id="rId18"/>
    <p:sldId id="486" r:id="rId19"/>
    <p:sldId id="511" r:id="rId20"/>
    <p:sldId id="492" r:id="rId21"/>
    <p:sldId id="510" r:id="rId22"/>
  </p:sldIdLst>
  <p:sldSz cx="12192000" cy="6858000"/>
  <p:notesSz cx="6794500" cy="9931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ata" id="{97982FB9-F97B-48FA-B8F0-7AC5B46AB032}">
          <p14:sldIdLst>
            <p14:sldId id="362"/>
            <p14:sldId id="493"/>
            <p14:sldId id="477"/>
            <p14:sldId id="504"/>
            <p14:sldId id="498"/>
            <p14:sldId id="505"/>
            <p14:sldId id="506"/>
            <p14:sldId id="507"/>
            <p14:sldId id="508"/>
            <p14:sldId id="497"/>
            <p14:sldId id="483"/>
            <p14:sldId id="509"/>
            <p14:sldId id="490"/>
            <p14:sldId id="494"/>
            <p14:sldId id="495"/>
            <p14:sldId id="496"/>
            <p14:sldId id="486"/>
            <p14:sldId id="511"/>
            <p14:sldId id="492"/>
            <p14:sldId id="510"/>
          </p14:sldIdLst>
        </p14:section>
        <p14:section name="Verborgen sheets" id="{B6B3528D-EFAA-4ABA-B775-CBA14562B605}">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B7DEE8"/>
    <a:srgbClr val="DDD9C3"/>
    <a:srgbClr val="FF3300"/>
    <a:srgbClr val="F2B800"/>
    <a:srgbClr val="EEECE1"/>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90" autoAdjust="0"/>
    <p:restoredTop sz="94262" autoAdjust="0"/>
  </p:normalViewPr>
  <p:slideViewPr>
    <p:cSldViewPr>
      <p:cViewPr varScale="1">
        <p:scale>
          <a:sx n="153" d="100"/>
          <a:sy n="153" d="100"/>
        </p:scale>
        <p:origin x="570" y="132"/>
      </p:cViewPr>
      <p:guideLst>
        <p:guide orient="horz" pos="2160"/>
        <p:guide pos="3840"/>
      </p:guideLst>
    </p:cSldViewPr>
  </p:slideViewPr>
  <p:notesTextViewPr>
    <p:cViewPr>
      <p:scale>
        <a:sx n="100" d="100"/>
        <a:sy n="100" d="100"/>
      </p:scale>
      <p:origin x="0" y="0"/>
    </p:cViewPr>
  </p:notesTextViewPr>
  <p:notesViewPr>
    <p:cSldViewPr>
      <p:cViewPr varScale="1">
        <p:scale>
          <a:sx n="87" d="100"/>
          <a:sy n="87" d="100"/>
        </p:scale>
        <p:origin x="2988"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88512E-2DE8-4F44-9E92-DBB76BA9051F}" type="doc">
      <dgm:prSet loTypeId="urn:microsoft.com/office/officeart/2005/8/layout/pyramid1" loCatId="pyramid" qsTypeId="urn:microsoft.com/office/officeart/2005/8/quickstyle/simple1" qsCatId="simple" csTypeId="urn:microsoft.com/office/officeart/2005/8/colors/accent1_2" csCatId="accent1" phldr="1"/>
      <dgm:spPr/>
    </dgm:pt>
    <dgm:pt modelId="{BEE6FBE3-EA0D-4996-B55E-B69DA3F20A93}">
      <dgm:prSet phldrT="[Text]" custT="1"/>
      <dgm:spPr>
        <a:solidFill>
          <a:srgbClr val="FFC000"/>
        </a:solidFill>
      </dgm:spPr>
      <dgm:t>
        <a:bodyPr/>
        <a:lstStyle/>
        <a:p>
          <a:r>
            <a:rPr lang="en-US" sz="1600" b="1" dirty="0" err="1"/>
            <a:t>Antwoorden</a:t>
          </a:r>
          <a:endParaRPr lang="en-US" sz="1600" b="1" dirty="0"/>
        </a:p>
        <a:p>
          <a:r>
            <a:rPr lang="en-US" sz="1600" b="1" dirty="0" err="1"/>
            <a:t>als</a:t>
          </a:r>
          <a:r>
            <a:rPr lang="en-US" sz="1600" b="1" dirty="0"/>
            <a:t> service</a:t>
          </a:r>
        </a:p>
      </dgm:t>
    </dgm:pt>
    <dgm:pt modelId="{D24472FC-4269-48CD-AAF6-D11022DDB3AE}" type="parTrans" cxnId="{779A1CAC-EF5E-4574-98DA-458F4CB19E59}">
      <dgm:prSet/>
      <dgm:spPr/>
      <dgm:t>
        <a:bodyPr/>
        <a:lstStyle/>
        <a:p>
          <a:endParaRPr lang="en-US"/>
        </a:p>
      </dgm:t>
    </dgm:pt>
    <dgm:pt modelId="{9F5504AC-4DE4-44CE-9F63-F55134286D7A}" type="sibTrans" cxnId="{779A1CAC-EF5E-4574-98DA-458F4CB19E59}">
      <dgm:prSet/>
      <dgm:spPr/>
      <dgm:t>
        <a:bodyPr/>
        <a:lstStyle/>
        <a:p>
          <a:endParaRPr lang="en-US"/>
        </a:p>
      </dgm:t>
    </dgm:pt>
    <dgm:pt modelId="{0F17D008-3668-42A9-A21E-F4E4196FA4F8}">
      <dgm:prSet phldrT="[Text]" custT="1"/>
      <dgm:spPr>
        <a:solidFill>
          <a:schemeClr val="accent3">
            <a:lumMod val="20000"/>
            <a:lumOff val="80000"/>
          </a:schemeClr>
        </a:solidFill>
      </dgm:spPr>
      <dgm:t>
        <a:bodyPr/>
        <a:lstStyle/>
        <a:p>
          <a:r>
            <a:rPr lang="en-US" sz="1600" b="1" dirty="0" err="1"/>
            <a:t>Informatie</a:t>
          </a:r>
          <a:r>
            <a:rPr lang="en-US" sz="1600" b="1" dirty="0"/>
            <a:t> </a:t>
          </a:r>
          <a:r>
            <a:rPr lang="en-US" sz="1600" b="1" dirty="0" err="1"/>
            <a:t>als</a:t>
          </a:r>
          <a:r>
            <a:rPr lang="en-US" sz="1600" b="1" dirty="0"/>
            <a:t> service</a:t>
          </a:r>
        </a:p>
        <a:p>
          <a:endParaRPr lang="en-US" sz="1600" b="1" dirty="0"/>
        </a:p>
        <a:p>
          <a:endParaRPr lang="en-US" sz="1600" b="1" dirty="0"/>
        </a:p>
      </dgm:t>
    </dgm:pt>
    <dgm:pt modelId="{38F47456-2D21-40E3-AB9D-3EAA6D7ECEE3}" type="parTrans" cxnId="{616E4B20-851B-46E7-8DF7-49F7E44D4314}">
      <dgm:prSet/>
      <dgm:spPr/>
      <dgm:t>
        <a:bodyPr/>
        <a:lstStyle/>
        <a:p>
          <a:endParaRPr lang="en-US"/>
        </a:p>
      </dgm:t>
    </dgm:pt>
    <dgm:pt modelId="{ADEBF873-1230-4B98-90B7-251E5B962857}" type="sibTrans" cxnId="{616E4B20-851B-46E7-8DF7-49F7E44D4314}">
      <dgm:prSet/>
      <dgm:spPr/>
      <dgm:t>
        <a:bodyPr/>
        <a:lstStyle/>
        <a:p>
          <a:endParaRPr lang="en-US"/>
        </a:p>
      </dgm:t>
    </dgm:pt>
    <dgm:pt modelId="{C40BD45C-D03B-4DF2-AA14-89A226F19C96}">
      <dgm:prSet phldrT="[Text]" custT="1"/>
      <dgm:spPr/>
      <dgm:t>
        <a:bodyPr/>
        <a:lstStyle/>
        <a:p>
          <a:r>
            <a:rPr lang="en-US" sz="1600" b="1" dirty="0"/>
            <a:t>Data </a:t>
          </a:r>
          <a:r>
            <a:rPr lang="en-US" sz="1600" b="1" dirty="0" err="1"/>
            <a:t>als</a:t>
          </a:r>
          <a:r>
            <a:rPr lang="en-US" sz="1600" b="1" dirty="0"/>
            <a:t> service</a:t>
          </a:r>
        </a:p>
      </dgm:t>
    </dgm:pt>
    <dgm:pt modelId="{1DA32BA1-3363-48A5-B430-4B0416FAB612}" type="parTrans" cxnId="{E5F6FDB6-F0DE-4442-A1A4-CF17479DF100}">
      <dgm:prSet/>
      <dgm:spPr/>
      <dgm:t>
        <a:bodyPr/>
        <a:lstStyle/>
        <a:p>
          <a:endParaRPr lang="en-US"/>
        </a:p>
      </dgm:t>
    </dgm:pt>
    <dgm:pt modelId="{14EDD38A-EAAA-45E5-859F-8E1BEE382B1B}" type="sibTrans" cxnId="{E5F6FDB6-F0DE-4442-A1A4-CF17479DF100}">
      <dgm:prSet/>
      <dgm:spPr/>
      <dgm:t>
        <a:bodyPr/>
        <a:lstStyle/>
        <a:p>
          <a:endParaRPr lang="en-US"/>
        </a:p>
      </dgm:t>
    </dgm:pt>
    <dgm:pt modelId="{7F3E22CD-3298-4C8D-A198-A81509EA3D1A}" type="pres">
      <dgm:prSet presAssocID="{DB88512E-2DE8-4F44-9E92-DBB76BA9051F}" presName="Name0" presStyleCnt="0">
        <dgm:presLayoutVars>
          <dgm:dir/>
          <dgm:animLvl val="lvl"/>
          <dgm:resizeHandles val="exact"/>
        </dgm:presLayoutVars>
      </dgm:prSet>
      <dgm:spPr/>
    </dgm:pt>
    <dgm:pt modelId="{7426B76C-32C4-47B6-920B-460FDC7CFF1A}" type="pres">
      <dgm:prSet presAssocID="{BEE6FBE3-EA0D-4996-B55E-B69DA3F20A93}" presName="Name8" presStyleCnt="0"/>
      <dgm:spPr/>
    </dgm:pt>
    <dgm:pt modelId="{D9845BFC-82BF-414C-93EC-01CE91ACD1B3}" type="pres">
      <dgm:prSet presAssocID="{BEE6FBE3-EA0D-4996-B55E-B69DA3F20A93}" presName="level" presStyleLbl="node1" presStyleIdx="0" presStyleCnt="3" custScaleY="158405">
        <dgm:presLayoutVars>
          <dgm:chMax val="1"/>
          <dgm:bulletEnabled val="1"/>
        </dgm:presLayoutVars>
      </dgm:prSet>
      <dgm:spPr/>
    </dgm:pt>
    <dgm:pt modelId="{1F72773F-133A-41A8-BDBC-AEEE7DE55DBE}" type="pres">
      <dgm:prSet presAssocID="{BEE6FBE3-EA0D-4996-B55E-B69DA3F20A93}" presName="levelTx" presStyleLbl="revTx" presStyleIdx="0" presStyleCnt="0">
        <dgm:presLayoutVars>
          <dgm:chMax val="1"/>
          <dgm:bulletEnabled val="1"/>
        </dgm:presLayoutVars>
      </dgm:prSet>
      <dgm:spPr/>
    </dgm:pt>
    <dgm:pt modelId="{0F3C3657-9D30-4CDB-A421-7E769D1E3775}" type="pres">
      <dgm:prSet presAssocID="{0F17D008-3668-42A9-A21E-F4E4196FA4F8}" presName="Name8" presStyleCnt="0"/>
      <dgm:spPr/>
    </dgm:pt>
    <dgm:pt modelId="{AC36B09C-169D-4027-AE36-E18EAE44C82F}" type="pres">
      <dgm:prSet presAssocID="{0F17D008-3668-42A9-A21E-F4E4196FA4F8}" presName="level" presStyleLbl="node1" presStyleIdx="1" presStyleCnt="3">
        <dgm:presLayoutVars>
          <dgm:chMax val="1"/>
          <dgm:bulletEnabled val="1"/>
        </dgm:presLayoutVars>
      </dgm:prSet>
      <dgm:spPr/>
    </dgm:pt>
    <dgm:pt modelId="{8AA8F5D4-5CC6-4DCA-8162-885E82E316BE}" type="pres">
      <dgm:prSet presAssocID="{0F17D008-3668-42A9-A21E-F4E4196FA4F8}" presName="levelTx" presStyleLbl="revTx" presStyleIdx="0" presStyleCnt="0">
        <dgm:presLayoutVars>
          <dgm:chMax val="1"/>
          <dgm:bulletEnabled val="1"/>
        </dgm:presLayoutVars>
      </dgm:prSet>
      <dgm:spPr/>
    </dgm:pt>
    <dgm:pt modelId="{46AAA43F-E320-4E8E-96A7-189A5F3220B0}" type="pres">
      <dgm:prSet presAssocID="{C40BD45C-D03B-4DF2-AA14-89A226F19C96}" presName="Name8" presStyleCnt="0"/>
      <dgm:spPr/>
    </dgm:pt>
    <dgm:pt modelId="{4D87583C-A42A-4162-9E31-4AE894735945}" type="pres">
      <dgm:prSet presAssocID="{C40BD45C-D03B-4DF2-AA14-89A226F19C96}" presName="level" presStyleLbl="node1" presStyleIdx="2" presStyleCnt="3">
        <dgm:presLayoutVars>
          <dgm:chMax val="1"/>
          <dgm:bulletEnabled val="1"/>
        </dgm:presLayoutVars>
      </dgm:prSet>
      <dgm:spPr/>
    </dgm:pt>
    <dgm:pt modelId="{AC4068F9-093F-4B76-8B9B-ABF486AC0143}" type="pres">
      <dgm:prSet presAssocID="{C40BD45C-D03B-4DF2-AA14-89A226F19C96}" presName="levelTx" presStyleLbl="revTx" presStyleIdx="0" presStyleCnt="0">
        <dgm:presLayoutVars>
          <dgm:chMax val="1"/>
          <dgm:bulletEnabled val="1"/>
        </dgm:presLayoutVars>
      </dgm:prSet>
      <dgm:spPr/>
    </dgm:pt>
  </dgm:ptLst>
  <dgm:cxnLst>
    <dgm:cxn modelId="{DEAEC918-D5CF-4E11-B0E9-5ABCFED06877}" type="presOf" srcId="{BEE6FBE3-EA0D-4996-B55E-B69DA3F20A93}" destId="{1F72773F-133A-41A8-BDBC-AEEE7DE55DBE}" srcOrd="1" destOrd="0" presId="urn:microsoft.com/office/officeart/2005/8/layout/pyramid1"/>
    <dgm:cxn modelId="{80139738-E054-4753-8790-EC3511A36C53}" type="presOf" srcId="{0F17D008-3668-42A9-A21E-F4E4196FA4F8}" destId="{8AA8F5D4-5CC6-4DCA-8162-885E82E316BE}" srcOrd="1" destOrd="0" presId="urn:microsoft.com/office/officeart/2005/8/layout/pyramid1"/>
    <dgm:cxn modelId="{53198772-2EDF-4749-93D4-3C697847D797}" type="presOf" srcId="{BEE6FBE3-EA0D-4996-B55E-B69DA3F20A93}" destId="{D9845BFC-82BF-414C-93EC-01CE91ACD1B3}" srcOrd="0" destOrd="0" presId="urn:microsoft.com/office/officeart/2005/8/layout/pyramid1"/>
    <dgm:cxn modelId="{486A068C-91CC-4893-8918-BE83E05D0757}" type="presOf" srcId="{C40BD45C-D03B-4DF2-AA14-89A226F19C96}" destId="{AC4068F9-093F-4B76-8B9B-ABF486AC0143}" srcOrd="1" destOrd="0" presId="urn:microsoft.com/office/officeart/2005/8/layout/pyramid1"/>
    <dgm:cxn modelId="{616E4B20-851B-46E7-8DF7-49F7E44D4314}" srcId="{DB88512E-2DE8-4F44-9E92-DBB76BA9051F}" destId="{0F17D008-3668-42A9-A21E-F4E4196FA4F8}" srcOrd="1" destOrd="0" parTransId="{38F47456-2D21-40E3-AB9D-3EAA6D7ECEE3}" sibTransId="{ADEBF873-1230-4B98-90B7-251E5B962857}"/>
    <dgm:cxn modelId="{E5F6FDB6-F0DE-4442-A1A4-CF17479DF100}" srcId="{DB88512E-2DE8-4F44-9E92-DBB76BA9051F}" destId="{C40BD45C-D03B-4DF2-AA14-89A226F19C96}" srcOrd="2" destOrd="0" parTransId="{1DA32BA1-3363-48A5-B430-4B0416FAB612}" sibTransId="{14EDD38A-EAAA-45E5-859F-8E1BEE382B1B}"/>
    <dgm:cxn modelId="{A123215A-1B9F-4F32-8A39-36D93EEF052A}" type="presOf" srcId="{0F17D008-3668-42A9-A21E-F4E4196FA4F8}" destId="{AC36B09C-169D-4027-AE36-E18EAE44C82F}" srcOrd="0" destOrd="0" presId="urn:microsoft.com/office/officeart/2005/8/layout/pyramid1"/>
    <dgm:cxn modelId="{779A1CAC-EF5E-4574-98DA-458F4CB19E59}" srcId="{DB88512E-2DE8-4F44-9E92-DBB76BA9051F}" destId="{BEE6FBE3-EA0D-4996-B55E-B69DA3F20A93}" srcOrd="0" destOrd="0" parTransId="{D24472FC-4269-48CD-AAF6-D11022DDB3AE}" sibTransId="{9F5504AC-4DE4-44CE-9F63-F55134286D7A}"/>
    <dgm:cxn modelId="{08B8DEC6-397F-487D-80D3-127A4FEB5671}" type="presOf" srcId="{C40BD45C-D03B-4DF2-AA14-89A226F19C96}" destId="{4D87583C-A42A-4162-9E31-4AE894735945}" srcOrd="0" destOrd="0" presId="urn:microsoft.com/office/officeart/2005/8/layout/pyramid1"/>
    <dgm:cxn modelId="{088DCD4F-151D-469D-A3D0-383CA4A66DF7}" type="presOf" srcId="{DB88512E-2DE8-4F44-9E92-DBB76BA9051F}" destId="{7F3E22CD-3298-4C8D-A198-A81509EA3D1A}" srcOrd="0" destOrd="0" presId="urn:microsoft.com/office/officeart/2005/8/layout/pyramid1"/>
    <dgm:cxn modelId="{8C3908E6-DDD4-40CD-8047-39C271969EA1}" type="presParOf" srcId="{7F3E22CD-3298-4C8D-A198-A81509EA3D1A}" destId="{7426B76C-32C4-47B6-920B-460FDC7CFF1A}" srcOrd="0" destOrd="0" presId="urn:microsoft.com/office/officeart/2005/8/layout/pyramid1"/>
    <dgm:cxn modelId="{DC2B15F2-7B6E-4693-BAB3-6DBC87E5C389}" type="presParOf" srcId="{7426B76C-32C4-47B6-920B-460FDC7CFF1A}" destId="{D9845BFC-82BF-414C-93EC-01CE91ACD1B3}" srcOrd="0" destOrd="0" presId="urn:microsoft.com/office/officeart/2005/8/layout/pyramid1"/>
    <dgm:cxn modelId="{3A8F6A89-FCB3-411B-A216-48FA43E3F4FA}" type="presParOf" srcId="{7426B76C-32C4-47B6-920B-460FDC7CFF1A}" destId="{1F72773F-133A-41A8-BDBC-AEEE7DE55DBE}" srcOrd="1" destOrd="0" presId="urn:microsoft.com/office/officeart/2005/8/layout/pyramid1"/>
    <dgm:cxn modelId="{047B921A-B548-4435-A30E-96B626CDE9A5}" type="presParOf" srcId="{7F3E22CD-3298-4C8D-A198-A81509EA3D1A}" destId="{0F3C3657-9D30-4CDB-A421-7E769D1E3775}" srcOrd="1" destOrd="0" presId="urn:microsoft.com/office/officeart/2005/8/layout/pyramid1"/>
    <dgm:cxn modelId="{E6D607E7-DF2F-445D-BCC7-323DB69D27AC}" type="presParOf" srcId="{0F3C3657-9D30-4CDB-A421-7E769D1E3775}" destId="{AC36B09C-169D-4027-AE36-E18EAE44C82F}" srcOrd="0" destOrd="0" presId="urn:microsoft.com/office/officeart/2005/8/layout/pyramid1"/>
    <dgm:cxn modelId="{2E009F20-3AE5-47F2-9E4C-4CC47290D3A6}" type="presParOf" srcId="{0F3C3657-9D30-4CDB-A421-7E769D1E3775}" destId="{8AA8F5D4-5CC6-4DCA-8162-885E82E316BE}" srcOrd="1" destOrd="0" presId="urn:microsoft.com/office/officeart/2005/8/layout/pyramid1"/>
    <dgm:cxn modelId="{4E6351D2-667F-4C29-94D6-EE3B4D806F5D}" type="presParOf" srcId="{7F3E22CD-3298-4C8D-A198-A81509EA3D1A}" destId="{46AAA43F-E320-4E8E-96A7-189A5F3220B0}" srcOrd="2" destOrd="0" presId="urn:microsoft.com/office/officeart/2005/8/layout/pyramid1"/>
    <dgm:cxn modelId="{B50E5E85-09B2-44E7-86C4-BBF53C953AA5}" type="presParOf" srcId="{46AAA43F-E320-4E8E-96A7-189A5F3220B0}" destId="{4D87583C-A42A-4162-9E31-4AE894735945}" srcOrd="0" destOrd="0" presId="urn:microsoft.com/office/officeart/2005/8/layout/pyramid1"/>
    <dgm:cxn modelId="{24A265AB-A858-44C9-9536-2BA7D3C013F9}" type="presParOf" srcId="{46AAA43F-E320-4E8E-96A7-189A5F3220B0}" destId="{AC4068F9-093F-4B76-8B9B-ABF486AC0143}"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845BFC-82BF-414C-93EC-01CE91ACD1B3}">
      <dsp:nvSpPr>
        <dsp:cNvPr id="0" name=""/>
        <dsp:cNvSpPr/>
      </dsp:nvSpPr>
      <dsp:spPr>
        <a:xfrm>
          <a:off x="2267825" y="0"/>
          <a:ext cx="3592348" cy="2394899"/>
        </a:xfrm>
        <a:prstGeom prst="trapezoid">
          <a:avLst>
            <a:gd name="adj" fmla="val 75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err="1"/>
            <a:t>Antwoorden</a:t>
          </a:r>
          <a:endParaRPr lang="en-US" sz="1600" b="1" kern="1200" dirty="0"/>
        </a:p>
        <a:p>
          <a:pPr marL="0" lvl="0" indent="0" algn="ctr" defTabSz="711200">
            <a:lnSpc>
              <a:spcPct val="90000"/>
            </a:lnSpc>
            <a:spcBef>
              <a:spcPct val="0"/>
            </a:spcBef>
            <a:spcAft>
              <a:spcPct val="35000"/>
            </a:spcAft>
            <a:buNone/>
          </a:pPr>
          <a:r>
            <a:rPr lang="en-US" sz="1600" b="1" kern="1200" dirty="0" err="1"/>
            <a:t>als</a:t>
          </a:r>
          <a:r>
            <a:rPr lang="en-US" sz="1600" b="1" kern="1200" dirty="0"/>
            <a:t> service</a:t>
          </a:r>
        </a:p>
      </dsp:txBody>
      <dsp:txXfrm>
        <a:off x="2267825" y="0"/>
        <a:ext cx="3592348" cy="2394899"/>
      </dsp:txXfrm>
    </dsp:sp>
    <dsp:sp modelId="{AC36B09C-169D-4027-AE36-E18EAE44C82F}">
      <dsp:nvSpPr>
        <dsp:cNvPr id="0" name=""/>
        <dsp:cNvSpPr/>
      </dsp:nvSpPr>
      <dsp:spPr>
        <a:xfrm>
          <a:off x="1133912" y="2394899"/>
          <a:ext cx="5860174" cy="1511883"/>
        </a:xfrm>
        <a:prstGeom prst="trapezoid">
          <a:avLst>
            <a:gd name="adj" fmla="val 75000"/>
          </a:avLst>
        </a:prstGeom>
        <a:solidFill>
          <a:schemeClr val="accent3">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err="1"/>
            <a:t>Informatie</a:t>
          </a:r>
          <a:r>
            <a:rPr lang="en-US" sz="1600" b="1" kern="1200" dirty="0"/>
            <a:t> </a:t>
          </a:r>
          <a:r>
            <a:rPr lang="en-US" sz="1600" b="1" kern="1200" dirty="0" err="1"/>
            <a:t>als</a:t>
          </a:r>
          <a:r>
            <a:rPr lang="en-US" sz="1600" b="1" kern="1200" dirty="0"/>
            <a:t> service</a:t>
          </a:r>
        </a:p>
        <a:p>
          <a:pPr marL="0" lvl="0" indent="0" algn="ctr" defTabSz="711200">
            <a:lnSpc>
              <a:spcPct val="90000"/>
            </a:lnSpc>
            <a:spcBef>
              <a:spcPct val="0"/>
            </a:spcBef>
            <a:spcAft>
              <a:spcPct val="35000"/>
            </a:spcAft>
            <a:buNone/>
          </a:pPr>
          <a:endParaRPr lang="en-US" sz="1600" b="1" kern="1200" dirty="0"/>
        </a:p>
        <a:p>
          <a:pPr marL="0" lvl="0" indent="0" algn="ctr" defTabSz="711200">
            <a:lnSpc>
              <a:spcPct val="90000"/>
            </a:lnSpc>
            <a:spcBef>
              <a:spcPct val="0"/>
            </a:spcBef>
            <a:spcAft>
              <a:spcPct val="35000"/>
            </a:spcAft>
            <a:buNone/>
          </a:pPr>
          <a:endParaRPr lang="en-US" sz="1600" b="1" kern="1200" dirty="0"/>
        </a:p>
      </dsp:txBody>
      <dsp:txXfrm>
        <a:off x="2159443" y="2394899"/>
        <a:ext cx="3809113" cy="1511883"/>
      </dsp:txXfrm>
    </dsp:sp>
    <dsp:sp modelId="{4D87583C-A42A-4162-9E31-4AE894735945}">
      <dsp:nvSpPr>
        <dsp:cNvPr id="0" name=""/>
        <dsp:cNvSpPr/>
      </dsp:nvSpPr>
      <dsp:spPr>
        <a:xfrm>
          <a:off x="0" y="3906783"/>
          <a:ext cx="8128000" cy="1511883"/>
        </a:xfrm>
        <a:prstGeom prst="trapezoid">
          <a:avLst>
            <a:gd name="adj" fmla="val 7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t>Data </a:t>
          </a:r>
          <a:r>
            <a:rPr lang="en-US" sz="1600" b="1" kern="1200" dirty="0" err="1"/>
            <a:t>als</a:t>
          </a:r>
          <a:r>
            <a:rPr lang="en-US" sz="1600" b="1" kern="1200" dirty="0"/>
            <a:t> service</a:t>
          </a:r>
        </a:p>
      </dsp:txBody>
      <dsp:txXfrm>
        <a:off x="1422399" y="3906783"/>
        <a:ext cx="5283200" cy="1511883"/>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8295"/>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sz="quarter" idx="1"/>
          </p:nvPr>
        </p:nvSpPr>
        <p:spPr>
          <a:xfrm>
            <a:off x="3848645" y="0"/>
            <a:ext cx="2944283" cy="498295"/>
          </a:xfrm>
          <a:prstGeom prst="rect">
            <a:avLst/>
          </a:prstGeom>
        </p:spPr>
        <p:txBody>
          <a:bodyPr vert="horz" lIns="91440" tIns="45720" rIns="91440" bIns="45720" rtlCol="0"/>
          <a:lstStyle>
            <a:lvl1pPr algn="r">
              <a:defRPr sz="1200"/>
            </a:lvl1pPr>
          </a:lstStyle>
          <a:p>
            <a:fld id="{BB9FFCC1-4327-4FCC-927F-2DE73C2043A5}" type="datetimeFigureOut">
              <a:rPr lang="nl-NL" smtClean="0"/>
              <a:t>13-1-2017</a:t>
            </a:fld>
            <a:endParaRPr lang="nl-NL"/>
          </a:p>
        </p:txBody>
      </p:sp>
      <p:sp>
        <p:nvSpPr>
          <p:cNvPr id="4" name="Footer Placeholder 3"/>
          <p:cNvSpPr>
            <a:spLocks noGrp="1"/>
          </p:cNvSpPr>
          <p:nvPr>
            <p:ph type="ftr" sz="quarter" idx="2"/>
          </p:nvPr>
        </p:nvSpPr>
        <p:spPr>
          <a:xfrm>
            <a:off x="0" y="9433107"/>
            <a:ext cx="2944283" cy="498294"/>
          </a:xfrm>
          <a:prstGeom prst="rect">
            <a:avLst/>
          </a:prstGeom>
        </p:spPr>
        <p:txBody>
          <a:bodyPr vert="horz" lIns="91440" tIns="45720" rIns="91440" bIns="45720" rtlCol="0" anchor="b"/>
          <a:lstStyle>
            <a:lvl1pPr algn="l">
              <a:defRPr sz="1200"/>
            </a:lvl1pPr>
          </a:lstStyle>
          <a:p>
            <a:endParaRPr lang="nl-NL"/>
          </a:p>
        </p:txBody>
      </p:sp>
      <p:sp>
        <p:nvSpPr>
          <p:cNvPr id="5" name="Slide Number Placeholder 4"/>
          <p:cNvSpPr>
            <a:spLocks noGrp="1"/>
          </p:cNvSpPr>
          <p:nvPr>
            <p:ph type="sldNum" sz="quarter" idx="3"/>
          </p:nvPr>
        </p:nvSpPr>
        <p:spPr>
          <a:xfrm>
            <a:off x="3848645" y="9433107"/>
            <a:ext cx="2944283" cy="498294"/>
          </a:xfrm>
          <a:prstGeom prst="rect">
            <a:avLst/>
          </a:prstGeom>
        </p:spPr>
        <p:txBody>
          <a:bodyPr vert="horz" lIns="91440" tIns="45720" rIns="91440" bIns="45720" rtlCol="0" anchor="b"/>
          <a:lstStyle>
            <a:lvl1pPr algn="r">
              <a:defRPr sz="1200"/>
            </a:lvl1pPr>
          </a:lstStyle>
          <a:p>
            <a:fld id="{D6AA6434-59A5-40EC-BF76-3C71789C3FE9}" type="slidenum">
              <a:rPr lang="nl-NL" smtClean="0"/>
              <a:t>‹#›</a:t>
            </a:fld>
            <a:endParaRPr lang="nl-NL"/>
          </a:p>
        </p:txBody>
      </p:sp>
    </p:spTree>
    <p:extLst>
      <p:ext uri="{BB962C8B-B14F-4D97-AF65-F5344CB8AC3E}">
        <p14:creationId xmlns:p14="http://schemas.microsoft.com/office/powerpoint/2010/main" val="22723276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8295"/>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idx="1"/>
          </p:nvPr>
        </p:nvSpPr>
        <p:spPr>
          <a:xfrm>
            <a:off x="3848645" y="0"/>
            <a:ext cx="2944283" cy="498295"/>
          </a:xfrm>
          <a:prstGeom prst="rect">
            <a:avLst/>
          </a:prstGeom>
        </p:spPr>
        <p:txBody>
          <a:bodyPr vert="horz" lIns="91440" tIns="45720" rIns="91440" bIns="45720" rtlCol="0"/>
          <a:lstStyle>
            <a:lvl1pPr algn="r">
              <a:defRPr sz="1200"/>
            </a:lvl1pPr>
          </a:lstStyle>
          <a:p>
            <a:fld id="{0639B391-5374-4A3B-8283-9C6DB2980CFC}" type="datetimeFigureOut">
              <a:rPr lang="nl-NL" smtClean="0"/>
              <a:t>13-1-2017</a:t>
            </a:fld>
            <a:endParaRPr lang="nl-NL"/>
          </a:p>
        </p:txBody>
      </p:sp>
      <p:sp>
        <p:nvSpPr>
          <p:cNvPr id="4" name="Slide Image Placeholder 3"/>
          <p:cNvSpPr>
            <a:spLocks noGrp="1" noRot="1" noChangeAspect="1"/>
          </p:cNvSpPr>
          <p:nvPr>
            <p:ph type="sldImg" idx="2"/>
          </p:nvPr>
        </p:nvSpPr>
        <p:spPr>
          <a:xfrm>
            <a:off x="419100" y="1241425"/>
            <a:ext cx="5956300" cy="3351213"/>
          </a:xfrm>
          <a:prstGeom prst="rect">
            <a:avLst/>
          </a:prstGeom>
          <a:noFill/>
          <a:ln w="12700">
            <a:solidFill>
              <a:prstClr val="black"/>
            </a:solidFill>
          </a:ln>
        </p:spPr>
        <p:txBody>
          <a:bodyPr vert="horz" lIns="91440" tIns="45720" rIns="91440" bIns="45720" rtlCol="0" anchor="ctr"/>
          <a:lstStyle/>
          <a:p>
            <a:endParaRPr lang="nl-NL"/>
          </a:p>
        </p:txBody>
      </p:sp>
      <p:sp>
        <p:nvSpPr>
          <p:cNvPr id="5" name="Notes Placeholder 4"/>
          <p:cNvSpPr>
            <a:spLocks noGrp="1"/>
          </p:cNvSpPr>
          <p:nvPr>
            <p:ph type="body" sz="quarter" idx="3"/>
          </p:nvPr>
        </p:nvSpPr>
        <p:spPr>
          <a:xfrm>
            <a:off x="679450" y="4779486"/>
            <a:ext cx="5435600" cy="3910489"/>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6" name="Footer Placeholder 5"/>
          <p:cNvSpPr>
            <a:spLocks noGrp="1"/>
          </p:cNvSpPr>
          <p:nvPr>
            <p:ph type="ftr" sz="quarter" idx="4"/>
          </p:nvPr>
        </p:nvSpPr>
        <p:spPr>
          <a:xfrm>
            <a:off x="0" y="9433107"/>
            <a:ext cx="2944283" cy="498294"/>
          </a:xfrm>
          <a:prstGeom prst="rect">
            <a:avLst/>
          </a:prstGeom>
        </p:spPr>
        <p:txBody>
          <a:bodyPr vert="horz" lIns="91440" tIns="45720" rIns="91440" bIns="45720" rtlCol="0" anchor="b"/>
          <a:lstStyle>
            <a:lvl1pPr algn="l">
              <a:defRPr sz="1200"/>
            </a:lvl1pPr>
          </a:lstStyle>
          <a:p>
            <a:endParaRPr lang="nl-NL"/>
          </a:p>
        </p:txBody>
      </p:sp>
      <p:sp>
        <p:nvSpPr>
          <p:cNvPr id="7" name="Slide Number Placeholder 6"/>
          <p:cNvSpPr>
            <a:spLocks noGrp="1"/>
          </p:cNvSpPr>
          <p:nvPr>
            <p:ph type="sldNum" sz="quarter" idx="5"/>
          </p:nvPr>
        </p:nvSpPr>
        <p:spPr>
          <a:xfrm>
            <a:off x="3848645" y="9433107"/>
            <a:ext cx="2944283" cy="498294"/>
          </a:xfrm>
          <a:prstGeom prst="rect">
            <a:avLst/>
          </a:prstGeom>
        </p:spPr>
        <p:txBody>
          <a:bodyPr vert="horz" lIns="91440" tIns="45720" rIns="91440" bIns="45720" rtlCol="0" anchor="b"/>
          <a:lstStyle>
            <a:lvl1pPr algn="r">
              <a:defRPr sz="1200"/>
            </a:lvl1pPr>
          </a:lstStyle>
          <a:p>
            <a:fld id="{12A50049-7C7D-4E7B-B7C0-0821AA7CDE10}" type="slidenum">
              <a:rPr lang="nl-NL" smtClean="0"/>
              <a:t>‹#›</a:t>
            </a:fld>
            <a:endParaRPr lang="nl-NL"/>
          </a:p>
        </p:txBody>
      </p:sp>
    </p:spTree>
    <p:extLst>
      <p:ext uri="{BB962C8B-B14F-4D97-AF65-F5344CB8AC3E}">
        <p14:creationId xmlns:p14="http://schemas.microsoft.com/office/powerpoint/2010/main" val="33831255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Microsoft Dynamics</a:t>
            </a:r>
          </a:p>
        </p:txBody>
      </p:sp>
      <p:sp>
        <p:nvSpPr>
          <p:cNvPr id="5" name="Date Placeholder 4"/>
          <p:cNvSpPr>
            <a:spLocks noGrp="1"/>
          </p:cNvSpPr>
          <p:nvPr>
            <p:ph type="dt"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1695A000-18AF-4190-A600-C7D2D821E5C0}" type="datetime1">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1/13/2017</a:t>
            </a:fld>
            <a:endParaRPr kumimoji="0" lang="en-US" sz="1800" b="0" i="0" u="none" strike="noStrike" kern="0" cap="none" spc="0" normalizeH="0" baseline="0" noProof="0" dirty="0">
              <a:ln>
                <a:noFill/>
              </a:ln>
              <a:solidFill>
                <a:sysClr val="windowText" lastClr="000000"/>
              </a:solidFill>
              <a:effectLst/>
              <a:uLnTx/>
              <a:uFillTx/>
            </a:endParaRPr>
          </a:p>
        </p:txBody>
      </p:sp>
      <p:sp>
        <p:nvSpPr>
          <p:cNvPr id="6" name="Footer Placeholder 5"/>
          <p:cNvSpPr>
            <a:spLocks noGrp="1"/>
          </p:cNvSpPr>
          <p:nvPr>
            <p:ph type="ftr"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500" b="0" i="0" u="none" strike="noStrike" kern="0" cap="none" spc="0" normalizeH="0" baseline="0" noProof="0" dirty="0">
                <a:ln>
                  <a:noFill/>
                </a:ln>
                <a:solidFill>
                  <a:srgbClr val="000000"/>
                </a:solidFill>
                <a:effectLst/>
                <a:uLnTx/>
                <a:uFillTx/>
                <a:latin typeface="Segoe UI" pitchFamily="34" charset="0"/>
              </a:rPr>
              <a:t>© 2012 Microsoft Corporation. All rights reserved. Microsoft, Windows, Dynamics and other product names are or may be registered trademarks and/or trademarks in the U.S. and/or other countries.</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500" b="0" i="0" u="none" strike="noStrike" kern="0" cap="none" spc="0" normalizeH="0" baseline="0" noProof="0" dirty="0">
                <a:ln>
                  <a:noFill/>
                </a:ln>
                <a:solidFill>
                  <a:srgbClr val="000000"/>
                </a:solidFill>
                <a:effectLst/>
                <a:uLnTx/>
                <a:uFillTx/>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a:t>
            </a:r>
            <a:br>
              <a:rPr kumimoji="0" lang="en-US" sz="500" b="0" i="0" u="none" strike="noStrike" kern="0" cap="none" spc="0" normalizeH="0" baseline="0" noProof="0" dirty="0">
                <a:ln>
                  <a:noFill/>
                </a:ln>
                <a:solidFill>
                  <a:srgbClr val="000000"/>
                </a:solidFill>
                <a:effectLst/>
                <a:uLnTx/>
                <a:uFillTx/>
                <a:latin typeface="Segoe UI" pitchFamily="34" charset="0"/>
              </a:rPr>
            </a:br>
            <a:r>
              <a:rPr kumimoji="0" lang="en-US" sz="500" b="0" i="0" u="none" strike="noStrike" kern="0" cap="none" spc="0" normalizeH="0" baseline="0" noProof="0" dirty="0">
                <a:ln>
                  <a:noFill/>
                </a:ln>
                <a:solidFill>
                  <a:srgbClr val="000000"/>
                </a:solidFill>
                <a:effectLst/>
                <a:uLnTx/>
                <a:uFillTx/>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8980CB99-47E3-46F4-AAEB-3919FBEFC014}" type="slidenum">
              <a:rPr kumimoji="0" lang="en-US" sz="1800" b="0" i="0" u="none" strike="noStrike" kern="0" cap="none" spc="0" normalizeH="0" baseline="0" noProof="0" smtClean="0">
                <a:ln>
                  <a:noFill/>
                </a:ln>
                <a:solidFill>
                  <a:sysClr val="windowText" lastClr="000000"/>
                </a:solidFill>
                <a:effectLst/>
                <a:uLnTx/>
                <a:uFillTx/>
                <a:latin typeface="Segoe UI" pitchFamily="34" charset="0"/>
              </a:rPr>
              <a:pPr marL="0" marR="0" lvl="0" indent="0" defTabSz="914400" eaLnBrk="1" fontAlgn="auto" latinLnBrk="0" hangingPunct="1">
                <a:lnSpc>
                  <a:spcPct val="100000"/>
                </a:lnSpc>
                <a:spcBef>
                  <a:spcPts val="0"/>
                </a:spcBef>
                <a:spcAft>
                  <a:spcPts val="0"/>
                </a:spcAft>
                <a:buClrTx/>
                <a:buSzTx/>
                <a:buFontTx/>
                <a:buNone/>
                <a:tabLst/>
                <a:defRPr/>
              </a:pPr>
              <a:t>1</a:t>
            </a:fld>
            <a:endParaRPr kumimoji="0" lang="en-US" sz="1800" b="0" i="0" u="none" strike="noStrike" kern="0" cap="none" spc="0" normalizeH="0" baseline="0" noProof="0" dirty="0">
              <a:ln>
                <a:noFill/>
              </a:ln>
              <a:solidFill>
                <a:sysClr val="windowText" lastClr="000000"/>
              </a:solidFill>
              <a:effectLst/>
              <a:uLnTx/>
              <a:uFillTx/>
              <a:latin typeface="Segoe UI" pitchFamily="34" charset="0"/>
            </a:endParaRPr>
          </a:p>
        </p:txBody>
      </p:sp>
    </p:spTree>
    <p:extLst>
      <p:ext uri="{BB962C8B-B14F-4D97-AF65-F5344CB8AC3E}">
        <p14:creationId xmlns:p14="http://schemas.microsoft.com/office/powerpoint/2010/main" val="6363934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313" y="744538"/>
            <a:ext cx="6619875" cy="3724275"/>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1/13/2017 12:40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2</a:t>
            </a:fld>
            <a:endParaRPr lang="en-US" dirty="0">
              <a:solidFill>
                <a:prstClr val="black"/>
              </a:solidFill>
            </a:endParaRPr>
          </a:p>
        </p:txBody>
      </p:sp>
      <p:sp>
        <p:nvSpPr>
          <p:cNvPr id="8" name="Footer Placeholder 3"/>
          <p:cNvSpPr>
            <a:spLocks noGrp="1"/>
          </p:cNvSpPr>
          <p:nvPr>
            <p:ph type="ftr" sz="quarter" idx="4"/>
          </p:nvPr>
        </p:nvSpPr>
        <p:spPr>
          <a:xfrm>
            <a:off x="1" y="9433106"/>
            <a:ext cx="6190544" cy="496570"/>
          </a:xfrm>
          <a:prstGeom prst="rect">
            <a:avLst/>
          </a:prstGeom>
        </p:spPr>
        <p:txBody>
          <a:bodyPr vert="horz" lIns="91440" tIns="45720" rIns="91440" bIns="45720" rtlCol="0" anchor="b"/>
          <a:lstStyle>
            <a:lvl1pPr algn="l">
              <a:defRPr sz="1200"/>
            </a:lvl1pPr>
          </a:lstStyle>
          <a:p>
            <a:r>
              <a:rPr lang="en-US" sz="500" dirty="0">
                <a:solidFill>
                  <a:srgbClr val="000000"/>
                </a:solidFill>
                <a:latin typeface="Segoe" pitchFamily="34" charset="0"/>
              </a:rPr>
              <a:t>© 2010 Microsoft Corporation. All rights reserved. Microsoft, Windows, Windows Vista and other product names are or may be registered trademarks and/or trademarks in the U.S. and/or other countries.</a:t>
            </a:r>
          </a:p>
          <a:p>
            <a:r>
              <a:rPr lang="en-US" sz="500" dirty="0">
                <a:solidFill>
                  <a:srgbClr val="000000"/>
                </a:solidFill>
                <a:latin typeface="Segoe"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latin typeface="Segoe" pitchFamily="34" charset="0"/>
              </a:rPr>
            </a:br>
            <a:r>
              <a:rPr lang="en-US" sz="500" dirty="0">
                <a:solidFill>
                  <a:srgbClr val="000000"/>
                </a:solidFill>
                <a:latin typeface="Segoe" pitchFamily="34" charset="0"/>
              </a:rPr>
              <a:t>MICROSOFT MAKES NO WARRANTIES, EXPRESS, IMPLIED OR STATUTORY, AS TO THE INFORMATION IN THIS PRESENTATION.</a:t>
            </a:r>
          </a:p>
        </p:txBody>
      </p:sp>
    </p:spTree>
    <p:extLst>
      <p:ext uri="{BB962C8B-B14F-4D97-AF65-F5344CB8AC3E}">
        <p14:creationId xmlns:p14="http://schemas.microsoft.com/office/powerpoint/2010/main" val="28417824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12A50049-7C7D-4E7B-B7C0-0821AA7CDE10}" type="slidenum">
              <a:rPr lang="nl-NL" smtClean="0"/>
              <a:t>3</a:t>
            </a:fld>
            <a:endParaRPr lang="nl-NL"/>
          </a:p>
        </p:txBody>
      </p:sp>
    </p:spTree>
    <p:extLst>
      <p:ext uri="{BB962C8B-B14F-4D97-AF65-F5344CB8AC3E}">
        <p14:creationId xmlns:p14="http://schemas.microsoft.com/office/powerpoint/2010/main" val="13990249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12A50049-7C7D-4E7B-B7C0-0821AA7CDE10}" type="slidenum">
              <a:rPr lang="nl-NL" smtClean="0"/>
              <a:t>4</a:t>
            </a:fld>
            <a:endParaRPr lang="nl-NL"/>
          </a:p>
        </p:txBody>
      </p:sp>
    </p:spTree>
    <p:extLst>
      <p:ext uri="{BB962C8B-B14F-4D97-AF65-F5344CB8AC3E}">
        <p14:creationId xmlns:p14="http://schemas.microsoft.com/office/powerpoint/2010/main" val="39647878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313" y="744538"/>
            <a:ext cx="6619875" cy="3724275"/>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331B57-0BE5-4F82-AA58-76F53EFF3ADA}" type="datetime8">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1/13/2017 12:40 PM</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87E0CF-87F6-4B58-B8B8-DCAB2DAAF3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Footer Placeholder 3"/>
          <p:cNvSpPr>
            <a:spLocks noGrp="1"/>
          </p:cNvSpPr>
          <p:nvPr>
            <p:ph type="ftr" sz="quarter" idx="4"/>
          </p:nvPr>
        </p:nvSpPr>
        <p:spPr>
          <a:xfrm>
            <a:off x="1" y="9433106"/>
            <a:ext cx="6190544" cy="496570"/>
          </a:xfrm>
          <a:prstGeom prst="rect">
            <a:avLst/>
          </a:prstGeom>
        </p:spPr>
        <p:txBody>
          <a:bodyPr vert="horz" lIns="91440" tIns="45720" rIns="91440" bIns="45720" rtlCol="0" anchor="b"/>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rgbClr val="000000"/>
                </a:solidFill>
                <a:effectLst/>
                <a:uLnTx/>
                <a:uFillTx/>
                <a:latin typeface="Segoe" pitchFamily="34" charset="0"/>
                <a:ea typeface="+mn-ea"/>
                <a:cs typeface="+mn-cs"/>
              </a:rPr>
              <a:t>© 2010 Microsoft Corporation. All rights reserved. Microsoft, Windows, Windows Vista and other product names are or may be registered trademarks and/or trademarks in the U.S. and/or other countries.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rgbClr val="000000"/>
                </a:solidFill>
                <a:effectLst/>
                <a:uLnTx/>
                <a:uFillTx/>
                <a:latin typeface="Segoe" pitchFamily="34" charset="0"/>
                <a:ea typeface="+mn-ea"/>
                <a:cs typeface="+mn-cs"/>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kumimoji="0" lang="en-US" sz="500" b="0" i="0" u="none" strike="noStrike" kern="1200" cap="none" spc="0" normalizeH="0" baseline="0" noProof="0" dirty="0">
                <a:ln>
                  <a:noFill/>
                </a:ln>
                <a:solidFill>
                  <a:srgbClr val="000000"/>
                </a:solidFill>
                <a:effectLst/>
                <a:uLnTx/>
                <a:uFillTx/>
                <a:latin typeface="Segoe" pitchFamily="34" charset="0"/>
                <a:ea typeface="+mn-ea"/>
                <a:cs typeface="+mn-cs"/>
              </a:rPr>
            </a:br>
            <a:r>
              <a:rPr kumimoji="0" lang="en-US" sz="500" b="0" i="0" u="none" strike="noStrike" kern="1200" cap="none" spc="0" normalizeH="0" baseline="0" noProof="0" dirty="0">
                <a:ln>
                  <a:noFill/>
                </a:ln>
                <a:solidFill>
                  <a:srgbClr val="000000"/>
                </a:solidFill>
                <a:effectLst/>
                <a:uLnTx/>
                <a:uFillTx/>
                <a:latin typeface="Segoe" pitchFamily="34" charset="0"/>
                <a:ea typeface="+mn-ea"/>
                <a:cs typeface="+mn-cs"/>
              </a:rPr>
              <a:t>MICROSOFT MAKES NO WARRANTIES, EXPRESS, IMPLIED OR STATUTORY, AS TO THE INFORMATION IN THIS PRESENTATION.</a:t>
            </a:r>
          </a:p>
        </p:txBody>
      </p:sp>
    </p:spTree>
    <p:extLst>
      <p:ext uri="{BB962C8B-B14F-4D97-AF65-F5344CB8AC3E}">
        <p14:creationId xmlns:p14="http://schemas.microsoft.com/office/powerpoint/2010/main" val="11707963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313" y="744538"/>
            <a:ext cx="6619875" cy="3724275"/>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331B57-0BE5-4F82-AA58-76F53EFF3ADA}" type="datetime8">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1/13/2017 12:40 PM</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87E0CF-87F6-4B58-B8B8-DCAB2DAAF3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Footer Placeholder 3"/>
          <p:cNvSpPr>
            <a:spLocks noGrp="1"/>
          </p:cNvSpPr>
          <p:nvPr>
            <p:ph type="ftr" sz="quarter" idx="4"/>
          </p:nvPr>
        </p:nvSpPr>
        <p:spPr>
          <a:xfrm>
            <a:off x="1" y="9433106"/>
            <a:ext cx="6190544" cy="496570"/>
          </a:xfrm>
          <a:prstGeom prst="rect">
            <a:avLst/>
          </a:prstGeom>
        </p:spPr>
        <p:txBody>
          <a:bodyPr vert="horz" lIns="91440" tIns="45720" rIns="91440" bIns="45720" rtlCol="0" anchor="b"/>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rgbClr val="000000"/>
                </a:solidFill>
                <a:effectLst/>
                <a:uLnTx/>
                <a:uFillTx/>
                <a:latin typeface="Segoe" pitchFamily="34" charset="0"/>
                <a:ea typeface="+mn-ea"/>
                <a:cs typeface="+mn-cs"/>
              </a:rPr>
              <a:t>© 2010 Microsoft Corporation. All rights reserved. Microsoft, Windows, Windows Vista and other product names are or may be registered trademarks and/or trademarks in the U.S. and/or other countries.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rgbClr val="000000"/>
                </a:solidFill>
                <a:effectLst/>
                <a:uLnTx/>
                <a:uFillTx/>
                <a:latin typeface="Segoe" pitchFamily="34" charset="0"/>
                <a:ea typeface="+mn-ea"/>
                <a:cs typeface="+mn-cs"/>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kumimoji="0" lang="en-US" sz="500" b="0" i="0" u="none" strike="noStrike" kern="1200" cap="none" spc="0" normalizeH="0" baseline="0" noProof="0" dirty="0">
                <a:ln>
                  <a:noFill/>
                </a:ln>
                <a:solidFill>
                  <a:srgbClr val="000000"/>
                </a:solidFill>
                <a:effectLst/>
                <a:uLnTx/>
                <a:uFillTx/>
                <a:latin typeface="Segoe" pitchFamily="34" charset="0"/>
                <a:ea typeface="+mn-ea"/>
                <a:cs typeface="+mn-cs"/>
              </a:rPr>
            </a:br>
            <a:r>
              <a:rPr kumimoji="0" lang="en-US" sz="500" b="0" i="0" u="none" strike="noStrike" kern="1200" cap="none" spc="0" normalizeH="0" baseline="0" noProof="0" dirty="0">
                <a:ln>
                  <a:noFill/>
                </a:ln>
                <a:solidFill>
                  <a:srgbClr val="000000"/>
                </a:solidFill>
                <a:effectLst/>
                <a:uLnTx/>
                <a:uFillTx/>
                <a:latin typeface="Segoe" pitchFamily="34" charset="0"/>
                <a:ea typeface="+mn-ea"/>
                <a:cs typeface="+mn-cs"/>
              </a:rPr>
              <a:t>MICROSOFT MAKES NO WARRANTIES, EXPRESS, IMPLIED OR STATUTORY, AS TO THE INFORMATION IN THIS PRESENTATION.</a:t>
            </a:r>
          </a:p>
        </p:txBody>
      </p:sp>
    </p:spTree>
    <p:extLst>
      <p:ext uri="{BB962C8B-B14F-4D97-AF65-F5344CB8AC3E}">
        <p14:creationId xmlns:p14="http://schemas.microsoft.com/office/powerpoint/2010/main" val="27400445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350726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4_Title Slide">
    <p:bg>
      <p:bgPr>
        <a:solidFill>
          <a:schemeClr val="tx1"/>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bwMode="ltGray">
          <a:xfrm>
            <a:off x="502467" y="2164870"/>
            <a:ext cx="6404056" cy="2539092"/>
          </a:xfrm>
          <a:noFill/>
        </p:spPr>
        <p:txBody>
          <a:bodyPr lIns="107525" tIns="67205" rIns="107525" bIns="67205" anchor="t" anchorCtr="0">
            <a:normAutofit/>
          </a:bodyPr>
          <a:lstStyle>
            <a:lvl1pPr>
              <a:defRPr sz="5465" spc="-100" baseline="0">
                <a:gradFill>
                  <a:gsLst>
                    <a:gs pos="5833">
                      <a:srgbClr val="FFFFFF"/>
                    </a:gs>
                    <a:gs pos="18000">
                      <a:srgbClr val="FFFFFF"/>
                    </a:gs>
                  </a:gsLst>
                  <a:lin ang="5400000" scaled="0"/>
                </a:gradFill>
              </a:defRPr>
            </a:lvl1pPr>
          </a:lstStyle>
          <a:p>
            <a:r>
              <a:rPr lang="nl-NL" noProof="0" dirty="0"/>
              <a:t>De intermodale </a:t>
            </a:r>
            <a:r>
              <a:rPr lang="nl-NL" noProof="0" dirty="0" err="1"/>
              <a:t>freight</a:t>
            </a:r>
            <a:r>
              <a:rPr lang="nl-NL" noProof="0" dirty="0"/>
              <a:t> </a:t>
            </a:r>
            <a:r>
              <a:rPr lang="nl-NL" noProof="0" dirty="0" err="1"/>
              <a:t>forwarder</a:t>
            </a:r>
            <a:br>
              <a:rPr lang="nl-NL" noProof="0" dirty="0"/>
            </a:br>
            <a:r>
              <a:rPr lang="nl-NL" noProof="0" dirty="0"/>
              <a:t>Tussenrapportage</a:t>
            </a:r>
          </a:p>
        </p:txBody>
      </p:sp>
      <p:sp>
        <p:nvSpPr>
          <p:cNvPr id="11" name="Text Placeholder 2"/>
          <p:cNvSpPr>
            <a:spLocks noGrp="1"/>
          </p:cNvSpPr>
          <p:nvPr>
            <p:ph type="body" sz="quarter" idx="14" hasCustomPrompt="1"/>
          </p:nvPr>
        </p:nvSpPr>
        <p:spPr bwMode="ltGray">
          <a:xfrm>
            <a:off x="635473" y="4622093"/>
            <a:ext cx="6216443" cy="1120247"/>
          </a:xfrm>
        </p:spPr>
        <p:txBody>
          <a:bodyPr tIns="80645" bIns="80645" anchor="b">
            <a:noAutofit/>
          </a:bodyPr>
          <a:lstStyle>
            <a:lvl1pPr marL="0" indent="0">
              <a:lnSpc>
                <a:spcPct val="100000"/>
              </a:lnSpc>
              <a:spcBef>
                <a:spcPts val="0"/>
              </a:spcBef>
              <a:buNone/>
              <a:defRPr sz="2799" baseline="0">
                <a:gradFill>
                  <a:gsLst>
                    <a:gs pos="1250">
                      <a:srgbClr val="FFFFFF"/>
                    </a:gs>
                    <a:gs pos="99000">
                      <a:srgbClr val="FFFFFF"/>
                    </a:gs>
                  </a:gsLst>
                  <a:lin ang="5400000" scaled="0"/>
                </a:gradFill>
              </a:defRPr>
            </a:lvl1pPr>
          </a:lstStyle>
          <a:p>
            <a:pPr lvl="0"/>
            <a:r>
              <a:rPr lang="en-US" dirty="0"/>
              <a:t>Ard-Jan Cieremans</a:t>
            </a:r>
            <a:br>
              <a:rPr lang="en-US" dirty="0"/>
            </a:br>
            <a:r>
              <a:rPr lang="en-US" dirty="0"/>
              <a:t>15-01-2016</a:t>
            </a:r>
          </a:p>
        </p:txBody>
      </p:sp>
    </p:spTree>
    <p:extLst>
      <p:ext uri="{BB962C8B-B14F-4D97-AF65-F5344CB8AC3E}">
        <p14:creationId xmlns:p14="http://schemas.microsoft.com/office/powerpoint/2010/main" val="3163207857"/>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16078" y="228605"/>
            <a:ext cx="11161444" cy="609399"/>
          </a:xfrm>
        </p:spPr>
        <p:txBody>
          <a:bodyPr/>
          <a:lstStyle>
            <a:lvl1pPr>
              <a:defRPr/>
            </a:lvl1pPr>
          </a:lstStyle>
          <a:p>
            <a:r>
              <a:rPr lang="en-US"/>
              <a:t>Click to edit Master title style</a:t>
            </a:r>
            <a:endParaRPr lang="en-US" dirty="0"/>
          </a:p>
        </p:txBody>
      </p:sp>
      <p:sp>
        <p:nvSpPr>
          <p:cNvPr id="4" name="Slide Number Placeholder 3"/>
          <p:cNvSpPr>
            <a:spLocks noGrp="1"/>
          </p:cNvSpPr>
          <p:nvPr>
            <p:ph type="sldNum" sz="quarter" idx="11"/>
          </p:nvPr>
        </p:nvSpPr>
        <p:spPr/>
        <p:txBody>
          <a:bodyPr/>
          <a:lstStyle/>
          <a:p>
            <a:fld id="{71F47D9D-8D60-4698-A495-89D102E182A2}" type="slidenum">
              <a:rPr/>
              <a:pPr/>
              <a:t>‹#›</a:t>
            </a:fld>
            <a:endParaRPr dirty="0"/>
          </a:p>
        </p:txBody>
      </p:sp>
    </p:spTree>
    <p:extLst>
      <p:ext uri="{BB962C8B-B14F-4D97-AF65-F5344CB8AC3E}">
        <p14:creationId xmlns:p14="http://schemas.microsoft.com/office/powerpoint/2010/main" val="4057449622"/>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71F47D9D-8D60-4698-A495-89D102E182A2}" type="slidenum">
              <a:rPr/>
              <a:pPr/>
              <a:t>‹#›</a:t>
            </a:fld>
            <a:endParaRPr dirty="0"/>
          </a:p>
        </p:txBody>
      </p:sp>
    </p:spTree>
    <p:extLst>
      <p:ext uri="{BB962C8B-B14F-4D97-AF65-F5344CB8AC3E}">
        <p14:creationId xmlns:p14="http://schemas.microsoft.com/office/powerpoint/2010/main" val="2725917005"/>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p:cNvSpPr>
            <a:spLocks noGrp="1"/>
          </p:cNvSpPr>
          <p:nvPr>
            <p:ph type="dt" sz="half" idx="10"/>
          </p:nvPr>
        </p:nvSpPr>
        <p:spPr/>
        <p:txBody>
          <a:bodyPr/>
          <a:lstStyle/>
          <a:p>
            <a:fld id="{87D0D359-FE1B-4840-BC1B-A8B2C98252DD}" type="datetimeFigureOut">
              <a:rPr lang="nl-NL" smtClean="0"/>
              <a:t>13-1-2017</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30794FAF-46DA-4704-A8D8-B12384248701}" type="slidenum">
              <a:rPr lang="nl-NL" smtClean="0"/>
              <a:t>‹#›</a:t>
            </a:fld>
            <a:endParaRPr lang="nl-NL"/>
          </a:p>
        </p:txBody>
      </p:sp>
    </p:spTree>
    <p:extLst>
      <p:ext uri="{BB962C8B-B14F-4D97-AF65-F5344CB8AC3E}">
        <p14:creationId xmlns:p14="http://schemas.microsoft.com/office/powerpoint/2010/main" val="44431810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248" y="228610"/>
            <a:ext cx="11151917" cy="609399"/>
          </a:xfrm>
          <a:prstGeom prst="rect">
            <a:avLst/>
          </a:prstGeom>
        </p:spPr>
        <p:txBody>
          <a:bodyPr vert="horz" wrap="square" lIns="0" tIns="0" rIns="0" bIns="0" rtlCol="0" anchor="t">
            <a:spAutoFit/>
          </a:bodyPr>
          <a:lstStyle/>
          <a:p>
            <a:r>
              <a:rPr lang="en-US"/>
              <a:t>Click to edit Master title style</a:t>
            </a:r>
            <a:endParaRPr lang="en-US" dirty="0"/>
          </a:p>
        </p:txBody>
      </p:sp>
      <p:sp>
        <p:nvSpPr>
          <p:cNvPr id="3" name="Text Placeholder 2"/>
          <p:cNvSpPr>
            <a:spLocks noGrp="1"/>
          </p:cNvSpPr>
          <p:nvPr>
            <p:ph type="body" idx="1"/>
          </p:nvPr>
        </p:nvSpPr>
        <p:spPr>
          <a:xfrm>
            <a:off x="519250" y="1447803"/>
            <a:ext cx="11151916" cy="2000548"/>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99380991"/>
      </p:ext>
    </p:extLst>
  </p:cSld>
  <p:clrMap bg1="dk1" tx1="lt1" bg2="dk2" tx2="lt2" accent1="accent1" accent2="accent2" accent3="accent3" accent4="accent4" accent5="accent5" accent6="accent6" hlink="hlink" folHlink="folHlink"/>
  <p:sldLayoutIdLst>
    <p:sldLayoutId id="2147483661" r:id="rId1"/>
    <p:sldLayoutId id="2147483662" r:id="rId2"/>
  </p:sldLayoutIdLst>
  <p:transition>
    <p:fade/>
  </p:transition>
  <p:txStyles>
    <p:titleStyle>
      <a:lvl1pPr algn="l" defTabSz="913716"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051" indent="-460051" algn="l" defTabSz="913716" rtl="0" eaLnBrk="1" latinLnBrk="0" hangingPunct="1">
        <a:lnSpc>
          <a:spcPct val="90000"/>
        </a:lnSpc>
        <a:spcBef>
          <a:spcPct val="20000"/>
        </a:spcBef>
        <a:buClr>
          <a:srgbClr val="FFFFFF"/>
        </a:buClr>
        <a:buSzPct val="115000"/>
        <a:buFont typeface="Wingdings" pitchFamily="2" charset="2"/>
        <a:buChar char="§"/>
        <a:defRPr sz="3200" kern="1200">
          <a:gradFill>
            <a:gsLst>
              <a:gs pos="0">
                <a:schemeClr val="tx1"/>
              </a:gs>
              <a:gs pos="86000">
                <a:schemeClr val="tx1"/>
              </a:gs>
            </a:gsLst>
            <a:lin ang="5400000" scaled="0"/>
          </a:gradFill>
          <a:latin typeface="+mn-lt"/>
          <a:ea typeface="+mn-ea"/>
          <a:cs typeface="+mn-cs"/>
        </a:defRPr>
      </a:lvl1pPr>
      <a:lvl2pPr marL="855057" indent="-395010" algn="l" defTabSz="913716" rtl="0" eaLnBrk="1" latinLnBrk="0" hangingPunct="1">
        <a:lnSpc>
          <a:spcPct val="90000"/>
        </a:lnSpc>
        <a:spcBef>
          <a:spcPct val="20000"/>
        </a:spcBef>
        <a:buClr>
          <a:schemeClr val="tx2"/>
        </a:buClr>
        <a:buSzPct val="115000"/>
        <a:buFont typeface="Wingdings" pitchFamily="2" charset="2"/>
        <a:buChar char="§"/>
        <a:defRPr sz="2800" kern="1200">
          <a:gradFill>
            <a:gsLst>
              <a:gs pos="0">
                <a:schemeClr val="tx1"/>
              </a:gs>
              <a:gs pos="86000">
                <a:schemeClr val="tx1"/>
              </a:gs>
            </a:gsLst>
            <a:lin ang="5400000" scaled="0"/>
          </a:gradFill>
          <a:latin typeface="+mn-lt"/>
          <a:ea typeface="+mn-ea"/>
          <a:cs typeface="+mn-cs"/>
        </a:defRPr>
      </a:lvl2pPr>
      <a:lvl3pPr marL="1257998" indent="-402942" algn="l" defTabSz="913716" rtl="0" eaLnBrk="1" latinLnBrk="0" hangingPunct="1">
        <a:lnSpc>
          <a:spcPct val="90000"/>
        </a:lnSpc>
        <a:spcBef>
          <a:spcPct val="20000"/>
        </a:spcBef>
        <a:buClr>
          <a:schemeClr val="tx2"/>
        </a:buClr>
        <a:buSzPct val="115000"/>
        <a:buFont typeface="Wingdings" pitchFamily="2" charset="2"/>
        <a:buChar char="§"/>
        <a:defRPr sz="2400" kern="1200">
          <a:gradFill>
            <a:gsLst>
              <a:gs pos="0">
                <a:schemeClr val="tx1"/>
              </a:gs>
              <a:gs pos="86000">
                <a:schemeClr val="tx1"/>
              </a:gs>
            </a:gsLst>
            <a:lin ang="5400000" scaled="0"/>
          </a:gradFill>
          <a:latin typeface="+mn-lt"/>
          <a:ea typeface="+mn-ea"/>
          <a:cs typeface="+mn-cs"/>
        </a:defRPr>
      </a:lvl3pPr>
      <a:lvl4pPr marL="1603821" indent="-345833" algn="l" defTabSz="913716" rtl="0" eaLnBrk="1" latinLnBrk="0" hangingPunct="1">
        <a:lnSpc>
          <a:spcPct val="90000"/>
        </a:lnSpc>
        <a:spcBef>
          <a:spcPct val="20000"/>
        </a:spcBef>
        <a:buClr>
          <a:schemeClr val="tx2"/>
        </a:buClr>
        <a:buSzPct val="115000"/>
        <a:buFont typeface="Wingdings" pitchFamily="2" charset="2"/>
        <a:buChar char="§"/>
        <a:defRPr sz="2000" kern="1200">
          <a:gradFill>
            <a:gsLst>
              <a:gs pos="0">
                <a:schemeClr val="tx1"/>
              </a:gs>
              <a:gs pos="86000">
                <a:schemeClr val="tx1"/>
              </a:gs>
            </a:gsLst>
            <a:lin ang="5400000" scaled="0"/>
          </a:gradFill>
          <a:latin typeface="+mn-lt"/>
          <a:ea typeface="+mn-ea"/>
          <a:cs typeface="+mn-cs"/>
        </a:defRPr>
      </a:lvl4pPr>
      <a:lvl5pPr marL="1940138" indent="-336309" algn="l" defTabSz="913716" rtl="0" eaLnBrk="1" latinLnBrk="0" hangingPunct="1">
        <a:lnSpc>
          <a:spcPct val="90000"/>
        </a:lnSpc>
        <a:spcBef>
          <a:spcPct val="20000"/>
        </a:spcBef>
        <a:buClr>
          <a:schemeClr val="tx2"/>
        </a:buClr>
        <a:buSzPct val="115000"/>
        <a:buFont typeface="Wingdings" pitchFamily="2" charset="2"/>
        <a:buChar char="§"/>
        <a:defRPr sz="2000" kern="1200">
          <a:gradFill>
            <a:gsLst>
              <a:gs pos="0">
                <a:schemeClr val="tx1"/>
              </a:gs>
              <a:gs pos="86000">
                <a:schemeClr val="tx1"/>
              </a:gs>
            </a:gsLst>
            <a:lin ang="5400000" scaled="0"/>
          </a:gradFill>
          <a:latin typeface="+mn-lt"/>
          <a:ea typeface="+mn-ea"/>
          <a:cs typeface="+mn-cs"/>
        </a:defRPr>
      </a:lvl5pPr>
      <a:lvl6pPr marL="2512719" indent="-228429" algn="l" defTabSz="91371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9576" indent="-228429" algn="l" defTabSz="91371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6434" indent="-228429" algn="l" defTabSz="91371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3292" indent="-228429" algn="l" defTabSz="91371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716" rtl="0" eaLnBrk="1" latinLnBrk="0" hangingPunct="1">
        <a:defRPr sz="1867" kern="1200">
          <a:solidFill>
            <a:schemeClr val="tx1"/>
          </a:solidFill>
          <a:latin typeface="+mn-lt"/>
          <a:ea typeface="+mn-ea"/>
          <a:cs typeface="+mn-cs"/>
        </a:defRPr>
      </a:lvl1pPr>
      <a:lvl2pPr marL="456858" algn="l" defTabSz="913716" rtl="0" eaLnBrk="1" latinLnBrk="0" hangingPunct="1">
        <a:defRPr sz="1867" kern="1200">
          <a:solidFill>
            <a:schemeClr val="tx1"/>
          </a:solidFill>
          <a:latin typeface="+mn-lt"/>
          <a:ea typeface="+mn-ea"/>
          <a:cs typeface="+mn-cs"/>
        </a:defRPr>
      </a:lvl2pPr>
      <a:lvl3pPr marL="913716" algn="l" defTabSz="913716" rtl="0" eaLnBrk="1" latinLnBrk="0" hangingPunct="1">
        <a:defRPr sz="1867" kern="1200">
          <a:solidFill>
            <a:schemeClr val="tx1"/>
          </a:solidFill>
          <a:latin typeface="+mn-lt"/>
          <a:ea typeface="+mn-ea"/>
          <a:cs typeface="+mn-cs"/>
        </a:defRPr>
      </a:lvl3pPr>
      <a:lvl4pPr marL="1370574" algn="l" defTabSz="913716" rtl="0" eaLnBrk="1" latinLnBrk="0" hangingPunct="1">
        <a:defRPr sz="1867" kern="1200">
          <a:solidFill>
            <a:schemeClr val="tx1"/>
          </a:solidFill>
          <a:latin typeface="+mn-lt"/>
          <a:ea typeface="+mn-ea"/>
          <a:cs typeface="+mn-cs"/>
        </a:defRPr>
      </a:lvl4pPr>
      <a:lvl5pPr marL="1827432" algn="l" defTabSz="913716" rtl="0" eaLnBrk="1" latinLnBrk="0" hangingPunct="1">
        <a:defRPr sz="1867" kern="1200">
          <a:solidFill>
            <a:schemeClr val="tx1"/>
          </a:solidFill>
          <a:latin typeface="+mn-lt"/>
          <a:ea typeface="+mn-ea"/>
          <a:cs typeface="+mn-cs"/>
        </a:defRPr>
      </a:lvl5pPr>
      <a:lvl6pPr marL="2284290" algn="l" defTabSz="913716" rtl="0" eaLnBrk="1" latinLnBrk="0" hangingPunct="1">
        <a:defRPr sz="1867" kern="1200">
          <a:solidFill>
            <a:schemeClr val="tx1"/>
          </a:solidFill>
          <a:latin typeface="+mn-lt"/>
          <a:ea typeface="+mn-ea"/>
          <a:cs typeface="+mn-cs"/>
        </a:defRPr>
      </a:lvl6pPr>
      <a:lvl7pPr marL="2741147" algn="l" defTabSz="913716" rtl="0" eaLnBrk="1" latinLnBrk="0" hangingPunct="1">
        <a:defRPr sz="1867" kern="1200">
          <a:solidFill>
            <a:schemeClr val="tx1"/>
          </a:solidFill>
          <a:latin typeface="+mn-lt"/>
          <a:ea typeface="+mn-ea"/>
          <a:cs typeface="+mn-cs"/>
        </a:defRPr>
      </a:lvl7pPr>
      <a:lvl8pPr marL="3198004" algn="l" defTabSz="913716" rtl="0" eaLnBrk="1" latinLnBrk="0" hangingPunct="1">
        <a:defRPr sz="1867" kern="1200">
          <a:solidFill>
            <a:schemeClr val="tx1"/>
          </a:solidFill>
          <a:latin typeface="+mn-lt"/>
          <a:ea typeface="+mn-ea"/>
          <a:cs typeface="+mn-cs"/>
        </a:defRPr>
      </a:lvl8pPr>
      <a:lvl9pPr marL="3654863" algn="l" defTabSz="913716" rtl="0" eaLnBrk="1" latinLnBrk="0" hangingPunct="1">
        <a:defRPr sz="1867"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248" y="228605"/>
            <a:ext cx="11151917" cy="609399"/>
          </a:xfrm>
          <a:prstGeom prst="rect">
            <a:avLst/>
          </a:prstGeom>
        </p:spPr>
        <p:txBody>
          <a:bodyPr vert="horz" wrap="square" lIns="0" tIns="0" rIns="0" bIns="0" rtlCol="0" anchor="t">
            <a:spAutoFit/>
          </a:bodyPr>
          <a:lstStyle/>
          <a:p>
            <a:r>
              <a:rPr lang="en-US"/>
              <a:t>Click to edit Master title style</a:t>
            </a:r>
            <a:endParaRPr lang="en-US" dirty="0"/>
          </a:p>
        </p:txBody>
      </p:sp>
      <p:sp>
        <p:nvSpPr>
          <p:cNvPr id="3" name="Text Placeholder 2"/>
          <p:cNvSpPr>
            <a:spLocks noGrp="1"/>
          </p:cNvSpPr>
          <p:nvPr>
            <p:ph type="body" idx="1"/>
          </p:nvPr>
        </p:nvSpPr>
        <p:spPr>
          <a:xfrm>
            <a:off x="519250" y="1447803"/>
            <a:ext cx="11151916" cy="2000548"/>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4"/>
          </p:nvPr>
        </p:nvSpPr>
        <p:spPr>
          <a:xfrm>
            <a:off x="11220197" y="6581262"/>
            <a:ext cx="820952" cy="184666"/>
          </a:xfrm>
          <a:prstGeom prst="rect">
            <a:avLst/>
          </a:prstGeom>
        </p:spPr>
        <p:txBody>
          <a:bodyPr vert="horz" wrap="square" lIns="0" tIns="0" rIns="0" bIns="0" rtlCol="0" anchor="b" anchorCtr="0">
            <a:spAutoFit/>
          </a:bodyPr>
          <a:lstStyle>
            <a:lvl1pPr algn="r">
              <a:defRPr lang="en-US" sz="1200" kern="1200" smtClean="0">
                <a:gradFill>
                  <a:gsLst>
                    <a:gs pos="73333">
                      <a:srgbClr val="808080"/>
                    </a:gs>
                    <a:gs pos="38000">
                      <a:srgbClr val="808080"/>
                    </a:gs>
                  </a:gsLst>
                  <a:lin ang="5400000" scaled="0"/>
                </a:gradFill>
                <a:latin typeface="+mn-lt"/>
                <a:ea typeface="+mn-ea"/>
                <a:cs typeface="+mn-cs"/>
              </a:defRPr>
            </a:lvl1pPr>
          </a:lstStyle>
          <a:p>
            <a:pPr defTabSz="914178"/>
            <a:fld id="{71F47D9D-8D60-4698-A495-89D102E182A2}" type="slidenum">
              <a:rPr lang="nl-NL" smtClean="0"/>
              <a:pPr defTabSz="914178"/>
              <a:t>‹#›</a:t>
            </a:fld>
            <a:endParaRPr lang="nl-NL" dirty="0"/>
          </a:p>
        </p:txBody>
      </p:sp>
    </p:spTree>
    <p:extLst>
      <p:ext uri="{BB962C8B-B14F-4D97-AF65-F5344CB8AC3E}">
        <p14:creationId xmlns:p14="http://schemas.microsoft.com/office/powerpoint/2010/main" val="2941050531"/>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Lst>
  <p:transition>
    <p:fade/>
  </p:transition>
  <p:hf hdr="0" dt="0"/>
  <p:txStyles>
    <p:titleStyle>
      <a:lvl1pPr algn="l" defTabSz="914142"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264" indent="-460264" algn="l" defTabSz="914142" rtl="0" eaLnBrk="1" latinLnBrk="0" hangingPunct="1">
        <a:lnSpc>
          <a:spcPct val="90000"/>
        </a:lnSpc>
        <a:spcBef>
          <a:spcPct val="20000"/>
        </a:spcBef>
        <a:buClr>
          <a:schemeClr val="accent1"/>
        </a:buClr>
        <a:buSzPct val="90000"/>
        <a:buFont typeface="Wingdings" pitchFamily="2" charset="2"/>
        <a:buChar char="§"/>
        <a:defRPr sz="3200" kern="1200" spc="-71" baseline="0">
          <a:gradFill>
            <a:gsLst>
              <a:gs pos="0">
                <a:schemeClr val="tx1"/>
              </a:gs>
              <a:gs pos="86000">
                <a:schemeClr val="tx1"/>
              </a:gs>
            </a:gsLst>
            <a:lin ang="5400000" scaled="0"/>
          </a:gradFill>
          <a:latin typeface="+mn-lt"/>
          <a:ea typeface="+mn-ea"/>
          <a:cs typeface="+mn-cs"/>
        </a:defRPr>
      </a:lvl1pPr>
      <a:lvl2pPr marL="855456" indent="-395194" algn="l" defTabSz="914142" rtl="0" eaLnBrk="1" latinLnBrk="0" hangingPunct="1">
        <a:lnSpc>
          <a:spcPct val="90000"/>
        </a:lnSpc>
        <a:spcBef>
          <a:spcPct val="20000"/>
        </a:spcBef>
        <a:buClr>
          <a:schemeClr val="accent1"/>
        </a:buClr>
        <a:buSzPct val="90000"/>
        <a:buFont typeface="Wingdings" pitchFamily="2" charset="2"/>
        <a:buChar char="§"/>
        <a:defRPr sz="2800" kern="1200" spc="-71" baseline="0">
          <a:gradFill>
            <a:gsLst>
              <a:gs pos="0">
                <a:schemeClr val="tx1"/>
              </a:gs>
              <a:gs pos="86000">
                <a:schemeClr val="tx1"/>
              </a:gs>
            </a:gsLst>
            <a:lin ang="5400000" scaled="0"/>
          </a:gradFill>
          <a:latin typeface="+mn-lt"/>
          <a:ea typeface="+mn-ea"/>
          <a:cs typeface="+mn-cs"/>
        </a:defRPr>
      </a:lvl2pPr>
      <a:lvl3pPr marL="1258585" indent="-403129" algn="l" defTabSz="914142" rtl="0" eaLnBrk="1" latinLnBrk="0" hangingPunct="1">
        <a:lnSpc>
          <a:spcPct val="90000"/>
        </a:lnSpc>
        <a:spcBef>
          <a:spcPct val="20000"/>
        </a:spcBef>
        <a:buClr>
          <a:schemeClr val="accent1"/>
        </a:buClr>
        <a:buSzPct val="90000"/>
        <a:buFont typeface="Wingdings" pitchFamily="2" charset="2"/>
        <a:buChar char="§"/>
        <a:defRPr sz="2400" kern="1200" spc="-71" baseline="0">
          <a:gradFill>
            <a:gsLst>
              <a:gs pos="0">
                <a:schemeClr val="tx1"/>
              </a:gs>
              <a:gs pos="86000">
                <a:schemeClr val="tx1"/>
              </a:gs>
            </a:gsLst>
            <a:lin ang="5400000" scaled="0"/>
          </a:gradFill>
          <a:latin typeface="+mn-lt"/>
          <a:ea typeface="+mn-ea"/>
          <a:cs typeface="+mn-cs"/>
        </a:defRPr>
      </a:lvl3pPr>
      <a:lvl4pPr marL="1604573" indent="-345993" algn="l" defTabSz="914142" rtl="0" eaLnBrk="1" latinLnBrk="0" hangingPunct="1">
        <a:lnSpc>
          <a:spcPct val="90000"/>
        </a:lnSpc>
        <a:spcBef>
          <a:spcPct val="20000"/>
        </a:spcBef>
        <a:buClr>
          <a:schemeClr val="accent1"/>
        </a:buClr>
        <a:buSzPct val="90000"/>
        <a:buFont typeface="Wingdings" pitchFamily="2" charset="2"/>
        <a:buChar char="§"/>
        <a:defRPr sz="2000" kern="1200" spc="-71" baseline="0">
          <a:gradFill>
            <a:gsLst>
              <a:gs pos="0">
                <a:schemeClr val="tx1"/>
              </a:gs>
              <a:gs pos="86000">
                <a:schemeClr val="tx1"/>
              </a:gs>
            </a:gsLst>
            <a:lin ang="5400000" scaled="0"/>
          </a:gradFill>
          <a:latin typeface="+mn-lt"/>
          <a:ea typeface="+mn-ea"/>
          <a:cs typeface="+mn-cs"/>
        </a:defRPr>
      </a:lvl4pPr>
      <a:lvl5pPr marL="1941043" indent="-336469" algn="l" defTabSz="914142" rtl="0" eaLnBrk="1" latinLnBrk="0" hangingPunct="1">
        <a:lnSpc>
          <a:spcPct val="90000"/>
        </a:lnSpc>
        <a:spcBef>
          <a:spcPct val="20000"/>
        </a:spcBef>
        <a:buClr>
          <a:schemeClr val="accent1"/>
        </a:buClr>
        <a:buSzPct val="90000"/>
        <a:buFont typeface="Wingdings" pitchFamily="2" charset="2"/>
        <a:buChar char="§"/>
        <a:defRPr sz="2000" kern="1200" spc="-71" baseline="0">
          <a:gradFill>
            <a:gsLst>
              <a:gs pos="0">
                <a:schemeClr val="tx1"/>
              </a:gs>
              <a:gs pos="86000">
                <a:schemeClr val="tx1"/>
              </a:gs>
            </a:gsLst>
            <a:lin ang="5400000" scaled="0"/>
          </a:gradFill>
          <a:latin typeface="+mn-lt"/>
          <a:ea typeface="+mn-ea"/>
          <a:cs typeface="+mn-cs"/>
        </a:defRPr>
      </a:lvl5pPr>
      <a:lvl6pPr marL="2513892" indent="-228536" algn="l" defTabSz="9141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963" indent="-228536" algn="l" defTabSz="9141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034" indent="-228536" algn="l" defTabSz="9141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106" indent="-228536" algn="l" defTabSz="9141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42" rtl="0" eaLnBrk="1" latinLnBrk="0" hangingPunct="1">
        <a:defRPr sz="1867" kern="1200">
          <a:solidFill>
            <a:schemeClr val="tx1"/>
          </a:solidFill>
          <a:latin typeface="+mn-lt"/>
          <a:ea typeface="+mn-ea"/>
          <a:cs typeface="+mn-cs"/>
        </a:defRPr>
      </a:lvl1pPr>
      <a:lvl2pPr marL="457071" algn="l" defTabSz="914142" rtl="0" eaLnBrk="1" latinLnBrk="0" hangingPunct="1">
        <a:defRPr sz="1867" kern="1200">
          <a:solidFill>
            <a:schemeClr val="tx1"/>
          </a:solidFill>
          <a:latin typeface="+mn-lt"/>
          <a:ea typeface="+mn-ea"/>
          <a:cs typeface="+mn-cs"/>
        </a:defRPr>
      </a:lvl2pPr>
      <a:lvl3pPr marL="914142" algn="l" defTabSz="914142" rtl="0" eaLnBrk="1" latinLnBrk="0" hangingPunct="1">
        <a:defRPr sz="1867" kern="1200">
          <a:solidFill>
            <a:schemeClr val="tx1"/>
          </a:solidFill>
          <a:latin typeface="+mn-lt"/>
          <a:ea typeface="+mn-ea"/>
          <a:cs typeface="+mn-cs"/>
        </a:defRPr>
      </a:lvl3pPr>
      <a:lvl4pPr marL="1371214" algn="l" defTabSz="914142" rtl="0" eaLnBrk="1" latinLnBrk="0" hangingPunct="1">
        <a:defRPr sz="1867" kern="1200">
          <a:solidFill>
            <a:schemeClr val="tx1"/>
          </a:solidFill>
          <a:latin typeface="+mn-lt"/>
          <a:ea typeface="+mn-ea"/>
          <a:cs typeface="+mn-cs"/>
        </a:defRPr>
      </a:lvl4pPr>
      <a:lvl5pPr marL="1828285" algn="l" defTabSz="914142" rtl="0" eaLnBrk="1" latinLnBrk="0" hangingPunct="1">
        <a:defRPr sz="1867" kern="1200">
          <a:solidFill>
            <a:schemeClr val="tx1"/>
          </a:solidFill>
          <a:latin typeface="+mn-lt"/>
          <a:ea typeface="+mn-ea"/>
          <a:cs typeface="+mn-cs"/>
        </a:defRPr>
      </a:lvl5pPr>
      <a:lvl6pPr marL="2285356" algn="l" defTabSz="914142" rtl="0" eaLnBrk="1" latinLnBrk="0" hangingPunct="1">
        <a:defRPr sz="1867" kern="1200">
          <a:solidFill>
            <a:schemeClr val="tx1"/>
          </a:solidFill>
          <a:latin typeface="+mn-lt"/>
          <a:ea typeface="+mn-ea"/>
          <a:cs typeface="+mn-cs"/>
        </a:defRPr>
      </a:lvl6pPr>
      <a:lvl7pPr marL="2742427" algn="l" defTabSz="914142" rtl="0" eaLnBrk="1" latinLnBrk="0" hangingPunct="1">
        <a:defRPr sz="1867" kern="1200">
          <a:solidFill>
            <a:schemeClr val="tx1"/>
          </a:solidFill>
          <a:latin typeface="+mn-lt"/>
          <a:ea typeface="+mn-ea"/>
          <a:cs typeface="+mn-cs"/>
        </a:defRPr>
      </a:lvl7pPr>
      <a:lvl8pPr marL="3199497" algn="l" defTabSz="914142" rtl="0" eaLnBrk="1" latinLnBrk="0" hangingPunct="1">
        <a:defRPr sz="1867" kern="1200">
          <a:solidFill>
            <a:schemeClr val="tx1"/>
          </a:solidFill>
          <a:latin typeface="+mn-lt"/>
          <a:ea typeface="+mn-ea"/>
          <a:cs typeface="+mn-cs"/>
        </a:defRPr>
      </a:lvl8pPr>
      <a:lvl9pPr marL="3656570" algn="l" defTabSz="914142" rtl="0" eaLnBrk="1" latinLnBrk="0" hangingPunct="1">
        <a:defRPr sz="186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 Type="http://schemas.openxmlformats.org/officeDocument/2006/relationships/image" Target="../media/image4.png"/><Relationship Id="rId16" Type="http://schemas.openxmlformats.org/officeDocument/2006/relationships/image" Target="../media/image18.png"/><Relationship Id="rId20" Type="http://schemas.openxmlformats.org/officeDocument/2006/relationships/image" Target="../media/image22.png"/><Relationship Id="rId1" Type="http://schemas.openxmlformats.org/officeDocument/2006/relationships/slideLayout" Target="../slideLayouts/slideLayout4.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png"/><Relationship Id="rId19" Type="http://schemas.openxmlformats.org/officeDocument/2006/relationships/image" Target="../media/image21.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Rectangle 8"/>
          <p:cNvSpPr/>
          <p:nvPr/>
        </p:nvSpPr>
        <p:spPr bwMode="gray">
          <a:xfrm>
            <a:off x="538200" y="959621"/>
            <a:ext cx="4800000" cy="4800000"/>
          </a:xfrm>
          <a:prstGeom prst="rect">
            <a:avLst/>
          </a:prstGeom>
          <a:solidFill>
            <a:schemeClr val="accent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35" tIns="146183" rIns="182735" bIns="146183" numCol="1" spcCol="0" rtlCol="0" fromWordArt="0" anchor="t" anchorCtr="0" forceAA="0" compatLnSpc="1">
            <a:prstTxWarp prst="textNoShape">
              <a:avLst/>
            </a:prstTxWarp>
            <a:noAutofit/>
          </a:bodyPr>
          <a:lstStyle/>
          <a:p>
            <a:pPr algn="ctr" defTabSz="931619" fontAlgn="base">
              <a:lnSpc>
                <a:spcPct val="90000"/>
              </a:lnSpc>
              <a:spcBef>
                <a:spcPct val="0"/>
              </a:spcBef>
              <a:spcAft>
                <a:spcPct val="0"/>
              </a:spcAft>
            </a:pPr>
            <a:endParaRPr lang="en-US" sz="2399" kern="0" dirty="0">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7"/>
          <p:cNvPicPr>
            <a:picLocks noChangeAspect="1"/>
          </p:cNvPicPr>
          <p:nvPr/>
        </p:nvPicPr>
        <p:blipFill rotWithShape="1">
          <a:blip r:embed="rId3"/>
          <a:srcRect l="25153" r="21530"/>
          <a:stretch/>
        </p:blipFill>
        <p:spPr>
          <a:xfrm>
            <a:off x="6729876" y="0"/>
            <a:ext cx="5462125" cy="6858000"/>
          </a:xfrm>
          <a:prstGeom prst="rect">
            <a:avLst/>
          </a:prstGeom>
        </p:spPr>
      </p:pic>
      <p:sp>
        <p:nvSpPr>
          <p:cNvPr id="2" name="Title 1"/>
          <p:cNvSpPr>
            <a:spLocks noGrp="1"/>
          </p:cNvSpPr>
          <p:nvPr>
            <p:ph type="title"/>
          </p:nvPr>
        </p:nvSpPr>
        <p:spPr>
          <a:xfrm>
            <a:off x="711200" y="1625114"/>
            <a:ext cx="4470400" cy="2921487"/>
          </a:xfrm>
        </p:spPr>
        <p:txBody>
          <a:bodyPr>
            <a:normAutofit fontScale="90000"/>
          </a:bodyPr>
          <a:lstStyle/>
          <a:p>
            <a:r>
              <a:rPr lang="nl-NL" sz="4000" b="1" dirty="0"/>
              <a:t>Synchromodale</a:t>
            </a:r>
            <a:br>
              <a:rPr lang="nl-NL" sz="4000" b="1" dirty="0"/>
            </a:br>
            <a:r>
              <a:rPr lang="nl-NL" sz="4000" b="1" dirty="0"/>
              <a:t>community voor diepzee containers</a:t>
            </a:r>
            <a:br>
              <a:rPr lang="nl-NL" sz="4799" b="1" dirty="0"/>
            </a:br>
            <a:br>
              <a:rPr lang="nl-NL" sz="4799" b="1" dirty="0"/>
            </a:br>
            <a:r>
              <a:rPr lang="nl-NL" sz="2200" b="1" i="1" dirty="0" err="1"/>
              <a:t>Governance</a:t>
            </a:r>
            <a:r>
              <a:rPr lang="nl-NL" sz="2200" b="1" i="1" dirty="0"/>
              <a:t> modellen:</a:t>
            </a:r>
            <a:br>
              <a:rPr lang="nl-NL" sz="2200" b="1" i="1" dirty="0"/>
            </a:br>
            <a:r>
              <a:rPr lang="nl-NL" sz="2200" i="1" dirty="0"/>
              <a:t>Rapportage deliverables 1 en 2</a:t>
            </a:r>
            <a:br>
              <a:rPr lang="nl-NL" sz="2200" b="1" i="1" dirty="0"/>
            </a:br>
            <a:br>
              <a:rPr lang="nl-NL" sz="2133" dirty="0"/>
            </a:br>
            <a:br>
              <a:rPr lang="nl-NL" sz="2133" dirty="0"/>
            </a:br>
            <a:r>
              <a:rPr lang="en-US" sz="2133" dirty="0"/>
              <a:t>Ard-Jan Cieremans</a:t>
            </a:r>
            <a:br>
              <a:rPr lang="en-US" sz="2133" dirty="0"/>
            </a:br>
            <a:endParaRPr lang="en-US" sz="2133" dirty="0"/>
          </a:p>
        </p:txBody>
      </p:sp>
      <p:pic>
        <p:nvPicPr>
          <p:cNvPr id="5" name="Picture 3"/>
          <p:cNvPicPr>
            <a:picLocks noChangeAspect="1" noChangeArrowheads="1"/>
          </p:cNvPicPr>
          <p:nvPr/>
        </p:nvPicPr>
        <p:blipFill>
          <a:blip r:embed="rId4" cstate="print"/>
          <a:srcRect/>
          <a:stretch>
            <a:fillRect/>
          </a:stretch>
        </p:blipFill>
        <p:spPr bwMode="auto">
          <a:xfrm>
            <a:off x="4728600" y="5852221"/>
            <a:ext cx="609600" cy="261120"/>
          </a:xfrm>
          <a:prstGeom prst="rect">
            <a:avLst/>
          </a:prstGeom>
          <a:noFill/>
          <a:ln w="9525">
            <a:noFill/>
            <a:miter lim="800000"/>
            <a:headEnd/>
            <a:tailEnd/>
          </a:ln>
        </p:spPr>
      </p:pic>
    </p:spTree>
    <p:extLst>
      <p:ext uri="{BB962C8B-B14F-4D97-AF65-F5344CB8AC3E}">
        <p14:creationId xmlns:p14="http://schemas.microsoft.com/office/powerpoint/2010/main" val="1781537867"/>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18070" y="2526194"/>
            <a:ext cx="3913810" cy="697521"/>
          </a:xfrm>
          <a:prstGeom prst="rect">
            <a:avLst/>
          </a:prstGeom>
        </p:spPr>
        <p:txBody>
          <a:bodyPr wrap="none" lIns="121879" tIns="60939" rIns="121879" bIns="60939">
            <a:spAutoFit/>
          </a:bodyPr>
          <a:lstStyle/>
          <a:p>
            <a:pPr marL="0" marR="0" lvl="0" indent="0" algn="ctr" defTabSz="1216652" rtl="0" eaLnBrk="1" fontAlgn="auto" latinLnBrk="0" hangingPunct="1">
              <a:lnSpc>
                <a:spcPct val="100000"/>
              </a:lnSpc>
              <a:spcBef>
                <a:spcPts val="0"/>
              </a:spcBef>
              <a:spcAft>
                <a:spcPts val="0"/>
              </a:spcAft>
              <a:buClrTx/>
              <a:buSzTx/>
              <a:buFontTx/>
              <a:buNone/>
              <a:tabLst/>
              <a:defRPr/>
            </a:pPr>
            <a:r>
              <a:rPr kumimoji="0" lang="nl-NL" sz="3733" b="0" i="0" u="none" strike="noStrike" kern="1200" cap="none" spc="0" normalizeH="0" baseline="0" noProof="0" dirty="0">
                <a:ln>
                  <a:noFill/>
                </a:ln>
                <a:solidFill>
                  <a:srgbClr val="FFFFFF"/>
                </a:solidFill>
                <a:effectLst/>
                <a:uLnTx/>
                <a:uFillTx/>
                <a:latin typeface="Segoe UI Light" pitchFamily="34" charset="0"/>
                <a:ea typeface="+mn-ea"/>
                <a:cs typeface="+mn-cs"/>
              </a:rPr>
              <a:t>Business modellen</a:t>
            </a:r>
          </a:p>
        </p:txBody>
      </p:sp>
    </p:spTree>
    <p:extLst>
      <p:ext uri="{BB962C8B-B14F-4D97-AF65-F5344CB8AC3E}">
        <p14:creationId xmlns:p14="http://schemas.microsoft.com/office/powerpoint/2010/main" val="752213933"/>
      </p:ext>
    </p:extLst>
  </p:cSld>
  <p:clrMapOvr>
    <a:masterClrMapping/>
  </p:clrMapOvr>
  <p:transition spd="slow">
    <p:push/>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0" y="1220401"/>
            <a:ext cx="12192000" cy="5664200"/>
          </a:xfrm>
          <a:prstGeom prst="rect">
            <a:avLst/>
          </a:prstGeom>
          <a:solidFill>
            <a:schemeClr val="tx1">
              <a:lumMod val="10000"/>
              <a:lumOff val="90000"/>
            </a:scheme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121915" tIns="60957" rIns="121915" bIns="60957" numCol="1" rtlCol="0" anchor="ctr" anchorCtr="0" compatLnSpc="1">
            <a:prstTxWarp prst="textNoShape">
              <a:avLst/>
            </a:prstTxWarp>
          </a:bodyPr>
          <a:lstStyle/>
          <a:p>
            <a:pPr marL="0" marR="0" lvl="0" indent="0" algn="ctr" defTabSz="1218768" eaLnBrk="1" fontAlgn="base" latinLnBrk="0" hangingPunct="1">
              <a:lnSpc>
                <a:spcPct val="100000"/>
              </a:lnSpc>
              <a:spcBef>
                <a:spcPct val="0"/>
              </a:spcBef>
              <a:spcAft>
                <a:spcPct val="0"/>
              </a:spcAft>
              <a:buClrTx/>
              <a:buSzTx/>
              <a:buFontTx/>
              <a:buNone/>
              <a:tabLst/>
              <a:defRPr/>
            </a:pPr>
            <a:endParaRPr kumimoji="0" lang="en-US" sz="2667" b="0" i="0" u="none" strike="noStrike" kern="0" cap="none" spc="0" normalizeH="0" baseline="0" noProof="0" dirty="0">
              <a:ln>
                <a:noFill/>
              </a:ln>
              <a:gradFill>
                <a:gsLst>
                  <a:gs pos="0">
                    <a:srgbClr val="FFFFFF"/>
                  </a:gs>
                  <a:gs pos="100000">
                    <a:srgbClr val="FFFFFF"/>
                  </a:gs>
                </a:gsLst>
                <a:lin ang="5400000" scaled="0"/>
              </a:gradFill>
              <a:effectLst/>
              <a:uLnTx/>
              <a:uFillTx/>
            </a:endParaRPr>
          </a:p>
        </p:txBody>
      </p:sp>
      <p:sp>
        <p:nvSpPr>
          <p:cNvPr id="4" name="Title 12"/>
          <p:cNvSpPr txBox="1">
            <a:spLocks/>
          </p:cNvSpPr>
          <p:nvPr/>
        </p:nvSpPr>
        <p:spPr>
          <a:xfrm>
            <a:off x="501615" y="482600"/>
            <a:ext cx="11161444" cy="609397"/>
          </a:xfrm>
          <a:prstGeom prst="rect">
            <a:avLst/>
          </a:prstGeom>
        </p:spPr>
        <p:txBody>
          <a:bodyPr/>
          <a:lstStyle>
            <a:lvl1pPr algn="l" defTabSz="685624" rtl="0" eaLnBrk="1" latinLnBrk="0" hangingPunct="1">
              <a:lnSpc>
                <a:spcPct val="90000"/>
              </a:lnSpc>
              <a:spcBef>
                <a:spcPct val="0"/>
              </a:spcBef>
              <a:buNone/>
              <a:defRPr lang="en-US" sz="3300" b="0" kern="1200" cap="none" spc="-75"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pPr marL="0" marR="0" lvl="0" indent="0" algn="l" defTabSz="914142"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100" normalizeH="0" baseline="0" noProof="0" dirty="0" err="1">
                <a:ln w="3175">
                  <a:noFill/>
                </a:ln>
                <a:gradFill flip="none" rotWithShape="1">
                  <a:gsLst>
                    <a:gs pos="0">
                      <a:schemeClr val="tx1"/>
                    </a:gs>
                    <a:gs pos="86000">
                      <a:schemeClr val="tx1"/>
                    </a:gs>
                  </a:gsLst>
                  <a:lin ang="5400000" scaled="0"/>
                  <a:tileRect/>
                </a:gradFill>
                <a:effectLst/>
                <a:uLnTx/>
                <a:uFillTx/>
                <a:latin typeface="+mj-lt"/>
                <a:ea typeface="+mn-ea"/>
                <a:cs typeface="Arial" charset="0"/>
              </a:rPr>
              <a:t>Positionering</a:t>
            </a:r>
            <a:r>
              <a:rPr kumimoji="0" lang="en-US" sz="4400" b="0" i="0" u="none" strike="noStrike" kern="1200" cap="none" spc="-100" normalizeH="0" baseline="0" noProof="0" dirty="0">
                <a:ln w="3175">
                  <a:noFill/>
                </a:ln>
                <a:gradFill flip="none" rotWithShape="1">
                  <a:gsLst>
                    <a:gs pos="0">
                      <a:schemeClr val="tx1"/>
                    </a:gs>
                    <a:gs pos="86000">
                      <a:schemeClr val="tx1"/>
                    </a:gs>
                  </a:gsLst>
                  <a:lin ang="5400000" scaled="0"/>
                  <a:tileRect/>
                </a:gradFill>
                <a:effectLst/>
                <a:uLnTx/>
                <a:uFillTx/>
                <a:latin typeface="+mj-lt"/>
                <a:ea typeface="+mn-ea"/>
                <a:cs typeface="Arial" charset="0"/>
              </a:rPr>
              <a:t> synchromodaal community </a:t>
            </a:r>
            <a:r>
              <a:rPr kumimoji="0" lang="en-US" sz="4400" b="0" i="0" u="none" strike="noStrike" kern="1200" cap="none" spc="-100" normalizeH="0" baseline="0" noProof="0" dirty="0" err="1">
                <a:ln w="3175">
                  <a:noFill/>
                </a:ln>
                <a:gradFill flip="none" rotWithShape="1">
                  <a:gsLst>
                    <a:gs pos="0">
                      <a:schemeClr val="tx1"/>
                    </a:gs>
                    <a:gs pos="86000">
                      <a:schemeClr val="tx1"/>
                    </a:gs>
                  </a:gsLst>
                  <a:lin ang="5400000" scaled="0"/>
                  <a:tileRect/>
                </a:gradFill>
                <a:effectLst/>
                <a:uLnTx/>
                <a:uFillTx/>
                <a:latin typeface="+mj-lt"/>
                <a:ea typeface="+mn-ea"/>
                <a:cs typeface="Arial" charset="0"/>
              </a:rPr>
              <a:t>systeem</a:t>
            </a:r>
            <a:endParaRPr kumimoji="0" lang="en-US" sz="4400" b="0" i="0" u="none" strike="noStrike" kern="1200" cap="none" spc="-100" normalizeH="0" baseline="0" noProof="0" dirty="0">
              <a:ln w="3175">
                <a:noFill/>
              </a:ln>
              <a:gradFill flip="none" rotWithShape="1">
                <a:gsLst>
                  <a:gs pos="0">
                    <a:schemeClr val="tx1"/>
                  </a:gs>
                  <a:gs pos="86000">
                    <a:schemeClr val="tx1"/>
                  </a:gs>
                </a:gsLst>
                <a:lin ang="5400000" scaled="0"/>
                <a:tileRect/>
              </a:gradFill>
              <a:effectLst/>
              <a:uLnTx/>
              <a:uFillTx/>
              <a:latin typeface="+mj-lt"/>
              <a:ea typeface="+mn-ea"/>
              <a:cs typeface="Arial" charset="0"/>
            </a:endParaRPr>
          </a:p>
        </p:txBody>
      </p:sp>
      <p:sp>
        <p:nvSpPr>
          <p:cNvPr id="10" name="Rectangle 9"/>
          <p:cNvSpPr/>
          <p:nvPr/>
        </p:nvSpPr>
        <p:spPr bwMode="auto">
          <a:xfrm>
            <a:off x="2605785" y="2286000"/>
            <a:ext cx="7885763" cy="3369454"/>
          </a:xfrm>
          <a:prstGeom prst="rect">
            <a:avLst/>
          </a:prstGeom>
          <a:noFill/>
          <a:ln>
            <a:solidFill>
              <a:schemeClr val="accent1">
                <a:shade val="95000"/>
                <a:satMod val="105000"/>
              </a:schemeClr>
            </a:solid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nl-NL" sz="2000" dirty="0">
              <a:gradFill>
                <a:gsLst>
                  <a:gs pos="0">
                    <a:srgbClr val="FFFFFF"/>
                  </a:gs>
                  <a:gs pos="100000">
                    <a:srgbClr val="FFFFFF"/>
                  </a:gs>
                </a:gsLst>
                <a:lin ang="5400000" scaled="0"/>
              </a:gradFill>
            </a:endParaRPr>
          </a:p>
        </p:txBody>
      </p:sp>
      <p:sp>
        <p:nvSpPr>
          <p:cNvPr id="11" name="TextBox 10"/>
          <p:cNvSpPr txBox="1"/>
          <p:nvPr/>
        </p:nvSpPr>
        <p:spPr>
          <a:xfrm rot="16200000">
            <a:off x="693292" y="3707368"/>
            <a:ext cx="1219200" cy="184666"/>
          </a:xfrm>
          <a:prstGeom prst="rect">
            <a:avLst/>
          </a:prstGeom>
          <a:noFill/>
        </p:spPr>
        <p:txBody>
          <a:bodyPr wrap="square" lIns="0" tIns="0" rIns="0" bIns="0" rtlCol="0">
            <a:spAutoFit/>
          </a:bodyPr>
          <a:lstStyle/>
          <a:p>
            <a:pPr algn="ctr"/>
            <a:r>
              <a:rPr lang="nl-NL" sz="1200" b="1" dirty="0">
                <a:gradFill>
                  <a:gsLst>
                    <a:gs pos="0">
                      <a:schemeClr val="tx1"/>
                    </a:gs>
                    <a:gs pos="86000">
                      <a:schemeClr val="tx1"/>
                    </a:gs>
                  </a:gsLst>
                  <a:lin ang="5400000" scaled="0"/>
                </a:gradFill>
              </a:rPr>
              <a:t>Business Area</a:t>
            </a:r>
          </a:p>
        </p:txBody>
      </p:sp>
      <p:sp>
        <p:nvSpPr>
          <p:cNvPr id="12" name="TextBox 11"/>
          <p:cNvSpPr txBox="1"/>
          <p:nvPr/>
        </p:nvSpPr>
        <p:spPr>
          <a:xfrm>
            <a:off x="5472737" y="6597134"/>
            <a:ext cx="1219200" cy="184666"/>
          </a:xfrm>
          <a:prstGeom prst="rect">
            <a:avLst/>
          </a:prstGeom>
          <a:noFill/>
        </p:spPr>
        <p:txBody>
          <a:bodyPr wrap="square" lIns="0" tIns="0" rIns="0" bIns="0" rtlCol="0">
            <a:spAutoFit/>
          </a:bodyPr>
          <a:lstStyle/>
          <a:p>
            <a:pPr algn="ctr"/>
            <a:r>
              <a:rPr lang="nl-NL" sz="1200" b="1" dirty="0" err="1">
                <a:gradFill>
                  <a:gsLst>
                    <a:gs pos="0">
                      <a:schemeClr val="tx1"/>
                    </a:gs>
                    <a:gs pos="86000">
                      <a:schemeClr val="tx1"/>
                    </a:gs>
                  </a:gsLst>
                  <a:lin ang="5400000" scaled="0"/>
                </a:gradFill>
              </a:rPr>
              <a:t>Revenue</a:t>
            </a:r>
            <a:r>
              <a:rPr lang="nl-NL" sz="1200" b="1" dirty="0">
                <a:gradFill>
                  <a:gsLst>
                    <a:gs pos="0">
                      <a:schemeClr val="tx1"/>
                    </a:gs>
                    <a:gs pos="86000">
                      <a:schemeClr val="tx1"/>
                    </a:gs>
                  </a:gsLst>
                  <a:lin ang="5400000" scaled="0"/>
                </a:gradFill>
              </a:rPr>
              <a:t> model</a:t>
            </a:r>
          </a:p>
        </p:txBody>
      </p:sp>
      <p:sp>
        <p:nvSpPr>
          <p:cNvPr id="13" name="TextBox 12"/>
          <p:cNvSpPr txBox="1"/>
          <p:nvPr/>
        </p:nvSpPr>
        <p:spPr>
          <a:xfrm>
            <a:off x="1549916" y="2437670"/>
            <a:ext cx="1219200" cy="276999"/>
          </a:xfrm>
          <a:prstGeom prst="rect">
            <a:avLst/>
          </a:prstGeom>
          <a:noFill/>
        </p:spPr>
        <p:txBody>
          <a:bodyPr wrap="square" lIns="0" tIns="0" rIns="0" bIns="0" rtlCol="0">
            <a:spAutoFit/>
          </a:bodyPr>
          <a:lstStyle/>
          <a:p>
            <a:pPr algn="ctr"/>
            <a:r>
              <a:rPr lang="nl-NL" sz="900" b="1" dirty="0" err="1">
                <a:gradFill>
                  <a:gsLst>
                    <a:gs pos="0">
                      <a:schemeClr val="tx1"/>
                    </a:gs>
                    <a:gs pos="86000">
                      <a:schemeClr val="tx1"/>
                    </a:gs>
                  </a:gsLst>
                  <a:lin ang="5400000" scaled="0"/>
                </a:gradFill>
              </a:rPr>
              <a:t>Products</a:t>
            </a:r>
            <a:r>
              <a:rPr lang="nl-NL" sz="900" b="1" dirty="0">
                <a:gradFill>
                  <a:gsLst>
                    <a:gs pos="0">
                      <a:schemeClr val="tx1"/>
                    </a:gs>
                    <a:gs pos="86000">
                      <a:schemeClr val="tx1"/>
                    </a:gs>
                  </a:gsLst>
                  <a:lin ang="5400000" scaled="0"/>
                </a:gradFill>
              </a:rPr>
              <a:t>/</a:t>
            </a:r>
          </a:p>
          <a:p>
            <a:pPr algn="ctr"/>
            <a:r>
              <a:rPr lang="nl-NL" sz="900" b="1" dirty="0">
                <a:gradFill>
                  <a:gsLst>
                    <a:gs pos="0">
                      <a:schemeClr val="tx1"/>
                    </a:gs>
                    <a:gs pos="86000">
                      <a:schemeClr val="tx1"/>
                    </a:gs>
                  </a:gsLst>
                  <a:lin ang="5400000" scaled="0"/>
                </a:gradFill>
              </a:rPr>
              <a:t>Software</a:t>
            </a:r>
          </a:p>
        </p:txBody>
      </p:sp>
      <p:sp>
        <p:nvSpPr>
          <p:cNvPr id="14" name="TextBox 13"/>
          <p:cNvSpPr txBox="1"/>
          <p:nvPr/>
        </p:nvSpPr>
        <p:spPr>
          <a:xfrm>
            <a:off x="1612564" y="3775502"/>
            <a:ext cx="1219200" cy="276999"/>
          </a:xfrm>
          <a:prstGeom prst="rect">
            <a:avLst/>
          </a:prstGeom>
          <a:noFill/>
        </p:spPr>
        <p:txBody>
          <a:bodyPr wrap="square" lIns="0" tIns="0" rIns="0" bIns="0" rtlCol="0">
            <a:spAutoFit/>
          </a:bodyPr>
          <a:lstStyle/>
          <a:p>
            <a:pPr algn="ctr"/>
            <a:r>
              <a:rPr lang="nl-NL" sz="900" b="1" dirty="0">
                <a:gradFill>
                  <a:gsLst>
                    <a:gs pos="0">
                      <a:schemeClr val="tx1"/>
                    </a:gs>
                    <a:gs pos="86000">
                      <a:schemeClr val="tx1"/>
                    </a:gs>
                  </a:gsLst>
                  <a:lin ang="5400000" scaled="0"/>
                </a:gradFill>
              </a:rPr>
              <a:t>Application/</a:t>
            </a:r>
          </a:p>
          <a:p>
            <a:pPr algn="ctr"/>
            <a:r>
              <a:rPr lang="nl-NL" sz="900" b="1" dirty="0">
                <a:gradFill>
                  <a:gsLst>
                    <a:gs pos="0">
                      <a:schemeClr val="tx1"/>
                    </a:gs>
                    <a:gs pos="86000">
                      <a:schemeClr val="tx1"/>
                    </a:gs>
                  </a:gsLst>
                  <a:lin ang="5400000" scaled="0"/>
                </a:gradFill>
              </a:rPr>
              <a:t>Service</a:t>
            </a:r>
          </a:p>
        </p:txBody>
      </p:sp>
      <p:sp>
        <p:nvSpPr>
          <p:cNvPr id="15" name="TextBox 14"/>
          <p:cNvSpPr txBox="1"/>
          <p:nvPr/>
        </p:nvSpPr>
        <p:spPr>
          <a:xfrm>
            <a:off x="1549916" y="5030188"/>
            <a:ext cx="1219200" cy="138499"/>
          </a:xfrm>
          <a:prstGeom prst="rect">
            <a:avLst/>
          </a:prstGeom>
          <a:noFill/>
        </p:spPr>
        <p:txBody>
          <a:bodyPr wrap="square" lIns="0" tIns="0" rIns="0" bIns="0" rtlCol="0">
            <a:spAutoFit/>
          </a:bodyPr>
          <a:lstStyle/>
          <a:p>
            <a:pPr algn="ctr"/>
            <a:r>
              <a:rPr lang="nl-NL" sz="900" b="1" dirty="0">
                <a:gradFill>
                  <a:gsLst>
                    <a:gs pos="0">
                      <a:schemeClr val="tx1"/>
                    </a:gs>
                    <a:gs pos="86000">
                      <a:schemeClr val="tx1"/>
                    </a:gs>
                  </a:gsLst>
                  <a:lin ang="5400000" scaled="0"/>
                </a:gradFill>
              </a:rPr>
              <a:t>Content</a:t>
            </a:r>
          </a:p>
        </p:txBody>
      </p:sp>
      <p:sp>
        <p:nvSpPr>
          <p:cNvPr id="16" name="TextBox 15"/>
          <p:cNvSpPr txBox="1"/>
          <p:nvPr/>
        </p:nvSpPr>
        <p:spPr>
          <a:xfrm>
            <a:off x="2444672" y="5767390"/>
            <a:ext cx="1219200" cy="276999"/>
          </a:xfrm>
          <a:prstGeom prst="rect">
            <a:avLst/>
          </a:prstGeom>
          <a:noFill/>
        </p:spPr>
        <p:txBody>
          <a:bodyPr wrap="square" lIns="0" tIns="0" rIns="0" bIns="0" rtlCol="0">
            <a:spAutoFit/>
          </a:bodyPr>
          <a:lstStyle/>
          <a:p>
            <a:pPr algn="ctr"/>
            <a:r>
              <a:rPr lang="nl-NL" sz="900" b="1" dirty="0">
                <a:gradFill>
                  <a:gsLst>
                    <a:gs pos="0">
                      <a:schemeClr val="tx1"/>
                    </a:gs>
                    <a:gs pos="86000">
                      <a:schemeClr val="tx1"/>
                    </a:gs>
                  </a:gsLst>
                  <a:lin ang="5400000" scaled="0"/>
                </a:gradFill>
              </a:rPr>
              <a:t>Free</a:t>
            </a:r>
          </a:p>
          <a:p>
            <a:pPr algn="ctr"/>
            <a:r>
              <a:rPr lang="nl-NL" sz="900" b="1" dirty="0">
                <a:gradFill>
                  <a:gsLst>
                    <a:gs pos="0">
                      <a:schemeClr val="tx1"/>
                    </a:gs>
                    <a:gs pos="86000">
                      <a:schemeClr val="tx1"/>
                    </a:gs>
                  </a:gsLst>
                  <a:lin ang="5400000" scaled="0"/>
                </a:gradFill>
              </a:rPr>
              <a:t>(Advertising)</a:t>
            </a:r>
          </a:p>
        </p:txBody>
      </p:sp>
      <p:sp>
        <p:nvSpPr>
          <p:cNvPr id="17" name="TextBox 16"/>
          <p:cNvSpPr txBox="1"/>
          <p:nvPr/>
        </p:nvSpPr>
        <p:spPr>
          <a:xfrm>
            <a:off x="3921062" y="5776641"/>
            <a:ext cx="1219200" cy="415498"/>
          </a:xfrm>
          <a:prstGeom prst="rect">
            <a:avLst/>
          </a:prstGeom>
          <a:noFill/>
        </p:spPr>
        <p:txBody>
          <a:bodyPr wrap="square" lIns="0" tIns="0" rIns="0" bIns="0" rtlCol="0">
            <a:spAutoFit/>
          </a:bodyPr>
          <a:lstStyle/>
          <a:p>
            <a:pPr algn="ctr"/>
            <a:r>
              <a:rPr lang="nl-NL" sz="900" b="1" dirty="0" err="1">
                <a:gradFill>
                  <a:gsLst>
                    <a:gs pos="0">
                      <a:schemeClr val="tx1"/>
                    </a:gs>
                    <a:gs pos="86000">
                      <a:schemeClr val="tx1"/>
                    </a:gs>
                  </a:gsLst>
                  <a:lin ang="5400000" scaled="0"/>
                </a:gradFill>
              </a:rPr>
              <a:t>Freedom</a:t>
            </a:r>
            <a:r>
              <a:rPr lang="nl-NL" sz="900" b="1" dirty="0">
                <a:gradFill>
                  <a:gsLst>
                    <a:gs pos="0">
                      <a:schemeClr val="tx1"/>
                    </a:gs>
                    <a:gs pos="86000">
                      <a:schemeClr val="tx1"/>
                    </a:gs>
                  </a:gsLst>
                  <a:lin ang="5400000" scaled="0"/>
                </a:gradFill>
              </a:rPr>
              <a:t> </a:t>
            </a:r>
            <a:r>
              <a:rPr lang="nl-NL" sz="900" b="1" dirty="0" err="1">
                <a:gradFill>
                  <a:gsLst>
                    <a:gs pos="0">
                      <a:schemeClr val="tx1"/>
                    </a:gs>
                    <a:gs pos="86000">
                      <a:schemeClr val="tx1"/>
                    </a:gs>
                  </a:gsLst>
                  <a:lin ang="5400000" scaled="0"/>
                </a:gradFill>
              </a:rPr>
              <a:t>to</a:t>
            </a:r>
            <a:endParaRPr lang="nl-NL" sz="900" b="1" dirty="0">
              <a:gradFill>
                <a:gsLst>
                  <a:gs pos="0">
                    <a:schemeClr val="tx1"/>
                  </a:gs>
                  <a:gs pos="86000">
                    <a:schemeClr val="tx1"/>
                  </a:gs>
                </a:gsLst>
                <a:lin ang="5400000" scaled="0"/>
              </a:gradFill>
            </a:endParaRPr>
          </a:p>
          <a:p>
            <a:pPr algn="ctr"/>
            <a:r>
              <a:rPr lang="nl-NL" sz="900" b="1" dirty="0" err="1">
                <a:gradFill>
                  <a:gsLst>
                    <a:gs pos="0">
                      <a:schemeClr val="tx1"/>
                    </a:gs>
                    <a:gs pos="86000">
                      <a:schemeClr val="tx1"/>
                    </a:gs>
                  </a:gsLst>
                  <a:lin ang="5400000" scaled="0"/>
                </a:gradFill>
              </a:rPr>
              <a:t>pay</a:t>
            </a:r>
            <a:endParaRPr lang="nl-NL" sz="900" b="1" dirty="0">
              <a:gradFill>
                <a:gsLst>
                  <a:gs pos="0">
                    <a:schemeClr val="tx1"/>
                  </a:gs>
                  <a:gs pos="86000">
                    <a:schemeClr val="tx1"/>
                  </a:gs>
                </a:gsLst>
                <a:lin ang="5400000" scaled="0"/>
              </a:gradFill>
            </a:endParaRPr>
          </a:p>
          <a:p>
            <a:pPr algn="ctr"/>
            <a:r>
              <a:rPr lang="nl-NL" sz="900" b="1" dirty="0">
                <a:gradFill>
                  <a:gsLst>
                    <a:gs pos="0">
                      <a:schemeClr val="tx1"/>
                    </a:gs>
                    <a:gs pos="86000">
                      <a:schemeClr val="tx1"/>
                    </a:gs>
                  </a:gsLst>
                  <a:lin ang="5400000" scaled="0"/>
                </a:gradFill>
              </a:rPr>
              <a:t>(</a:t>
            </a:r>
            <a:r>
              <a:rPr lang="nl-NL" sz="900" b="1" dirty="0" err="1">
                <a:gradFill>
                  <a:gsLst>
                    <a:gs pos="0">
                      <a:schemeClr val="tx1"/>
                    </a:gs>
                    <a:gs pos="86000">
                      <a:schemeClr val="tx1"/>
                    </a:gs>
                  </a:gsLst>
                  <a:lin ang="5400000" scaled="0"/>
                </a:gradFill>
              </a:rPr>
              <a:t>Donate</a:t>
            </a:r>
            <a:r>
              <a:rPr lang="nl-NL" sz="900" b="1" dirty="0">
                <a:gradFill>
                  <a:gsLst>
                    <a:gs pos="0">
                      <a:schemeClr val="tx1"/>
                    </a:gs>
                    <a:gs pos="86000">
                      <a:schemeClr val="tx1"/>
                    </a:gs>
                  </a:gsLst>
                  <a:lin ang="5400000" scaled="0"/>
                </a:gradFill>
              </a:rPr>
              <a:t>)</a:t>
            </a:r>
          </a:p>
        </p:txBody>
      </p:sp>
      <p:sp>
        <p:nvSpPr>
          <p:cNvPr id="18" name="TextBox 17"/>
          <p:cNvSpPr txBox="1"/>
          <p:nvPr/>
        </p:nvSpPr>
        <p:spPr>
          <a:xfrm>
            <a:off x="5288163" y="5792212"/>
            <a:ext cx="1219200" cy="553998"/>
          </a:xfrm>
          <a:prstGeom prst="rect">
            <a:avLst/>
          </a:prstGeom>
          <a:noFill/>
        </p:spPr>
        <p:txBody>
          <a:bodyPr wrap="square" lIns="0" tIns="0" rIns="0" bIns="0" rtlCol="0">
            <a:spAutoFit/>
          </a:bodyPr>
          <a:lstStyle/>
          <a:p>
            <a:pPr algn="ctr"/>
            <a:r>
              <a:rPr lang="nl-NL" sz="900" b="1" dirty="0">
                <a:gradFill>
                  <a:gsLst>
                    <a:gs pos="0">
                      <a:schemeClr val="tx1"/>
                    </a:gs>
                    <a:gs pos="86000">
                      <a:schemeClr val="tx1"/>
                    </a:gs>
                  </a:gsLst>
                  <a:lin ang="5400000" scaled="0"/>
                </a:gradFill>
              </a:rPr>
              <a:t>Free </a:t>
            </a:r>
            <a:r>
              <a:rPr lang="nl-NL" sz="900" b="1" dirty="0" err="1">
                <a:gradFill>
                  <a:gsLst>
                    <a:gs pos="0">
                      <a:schemeClr val="tx1"/>
                    </a:gs>
                    <a:gs pos="86000">
                      <a:schemeClr val="tx1"/>
                    </a:gs>
                  </a:gsLst>
                  <a:lin ang="5400000" scaled="0"/>
                </a:gradFill>
              </a:rPr>
              <a:t>to</a:t>
            </a:r>
            <a:r>
              <a:rPr lang="nl-NL" sz="900" b="1" dirty="0">
                <a:gradFill>
                  <a:gsLst>
                    <a:gs pos="0">
                      <a:schemeClr val="tx1"/>
                    </a:gs>
                    <a:gs pos="86000">
                      <a:schemeClr val="tx1"/>
                    </a:gs>
                  </a:gsLst>
                  <a:lin ang="5400000" scaled="0"/>
                </a:gradFill>
              </a:rPr>
              <a:t> </a:t>
            </a:r>
            <a:r>
              <a:rPr lang="nl-NL" sz="900" b="1" dirty="0" err="1">
                <a:gradFill>
                  <a:gsLst>
                    <a:gs pos="0">
                      <a:schemeClr val="tx1"/>
                    </a:gs>
                    <a:gs pos="86000">
                      <a:schemeClr val="tx1"/>
                    </a:gs>
                  </a:gsLst>
                  <a:lin ang="5400000" scaled="0"/>
                </a:gradFill>
              </a:rPr>
              <a:t>use</a:t>
            </a:r>
            <a:endParaRPr lang="nl-NL" sz="900" b="1" dirty="0">
              <a:gradFill>
                <a:gsLst>
                  <a:gs pos="0">
                    <a:schemeClr val="tx1"/>
                  </a:gs>
                  <a:gs pos="86000">
                    <a:schemeClr val="tx1"/>
                  </a:gs>
                </a:gsLst>
                <a:lin ang="5400000" scaled="0"/>
              </a:gradFill>
            </a:endParaRPr>
          </a:p>
          <a:p>
            <a:pPr algn="ctr"/>
            <a:r>
              <a:rPr lang="nl-NL" sz="900" b="1" dirty="0" err="1">
                <a:gradFill>
                  <a:gsLst>
                    <a:gs pos="0">
                      <a:schemeClr val="tx1"/>
                    </a:gs>
                    <a:gs pos="86000">
                      <a:schemeClr val="tx1"/>
                    </a:gs>
                  </a:gsLst>
                  <a:lin ang="5400000" scaled="0"/>
                </a:gradFill>
              </a:rPr>
              <a:t>Pay</a:t>
            </a:r>
            <a:r>
              <a:rPr lang="nl-NL" sz="900" b="1" dirty="0">
                <a:gradFill>
                  <a:gsLst>
                    <a:gs pos="0">
                      <a:schemeClr val="tx1"/>
                    </a:gs>
                    <a:gs pos="86000">
                      <a:schemeClr val="tx1"/>
                    </a:gs>
                  </a:gsLst>
                  <a:lin ang="5400000" scaled="0"/>
                </a:gradFill>
              </a:rPr>
              <a:t> </a:t>
            </a:r>
            <a:r>
              <a:rPr lang="nl-NL" sz="900" b="1" dirty="0" err="1">
                <a:gradFill>
                  <a:gsLst>
                    <a:gs pos="0">
                      <a:schemeClr val="tx1"/>
                    </a:gs>
                    <a:gs pos="86000">
                      <a:schemeClr val="tx1"/>
                    </a:gs>
                  </a:gsLst>
                  <a:lin ang="5400000" scaled="0"/>
                </a:gradFill>
              </a:rPr>
              <a:t>for</a:t>
            </a:r>
            <a:endParaRPr lang="nl-NL" sz="900" b="1" dirty="0">
              <a:gradFill>
                <a:gsLst>
                  <a:gs pos="0">
                    <a:schemeClr val="tx1"/>
                  </a:gs>
                  <a:gs pos="86000">
                    <a:schemeClr val="tx1"/>
                  </a:gs>
                </a:gsLst>
                <a:lin ang="5400000" scaled="0"/>
              </a:gradFill>
            </a:endParaRPr>
          </a:p>
          <a:p>
            <a:pPr algn="ctr"/>
            <a:r>
              <a:rPr lang="nl-NL" sz="900" b="1" dirty="0">
                <a:gradFill>
                  <a:gsLst>
                    <a:gs pos="0">
                      <a:schemeClr val="tx1"/>
                    </a:gs>
                    <a:gs pos="86000">
                      <a:schemeClr val="tx1"/>
                    </a:gs>
                  </a:gsLst>
                  <a:lin ang="5400000" scaled="0"/>
                </a:gradFill>
              </a:rPr>
              <a:t>service</a:t>
            </a:r>
          </a:p>
          <a:p>
            <a:pPr algn="ctr"/>
            <a:r>
              <a:rPr lang="nl-NL" sz="900" b="1" dirty="0">
                <a:gradFill>
                  <a:gsLst>
                    <a:gs pos="0">
                      <a:schemeClr val="tx1"/>
                    </a:gs>
                    <a:gs pos="86000">
                      <a:schemeClr val="tx1"/>
                    </a:gs>
                  </a:gsLst>
                  <a:lin ang="5400000" scaled="0"/>
                </a:gradFill>
              </a:rPr>
              <a:t>(</a:t>
            </a:r>
            <a:r>
              <a:rPr lang="nl-NL" sz="900" b="1" dirty="0" err="1">
                <a:gradFill>
                  <a:gsLst>
                    <a:gs pos="0">
                      <a:schemeClr val="tx1"/>
                    </a:gs>
                    <a:gs pos="86000">
                      <a:schemeClr val="tx1"/>
                    </a:gs>
                  </a:gsLst>
                  <a:lin ang="5400000" scaled="0"/>
                </a:gradFill>
              </a:rPr>
              <a:t>e.g</a:t>
            </a:r>
            <a:r>
              <a:rPr lang="nl-NL" sz="900" b="1" dirty="0">
                <a:gradFill>
                  <a:gsLst>
                    <a:gs pos="0">
                      <a:schemeClr val="tx1"/>
                    </a:gs>
                    <a:gs pos="86000">
                      <a:schemeClr val="tx1"/>
                    </a:gs>
                  </a:gsLst>
                  <a:lin ang="5400000" scaled="0"/>
                </a:gradFill>
              </a:rPr>
              <a:t> support)</a:t>
            </a:r>
          </a:p>
        </p:txBody>
      </p:sp>
      <p:sp>
        <p:nvSpPr>
          <p:cNvPr id="19" name="TextBox 18"/>
          <p:cNvSpPr txBox="1"/>
          <p:nvPr/>
        </p:nvSpPr>
        <p:spPr>
          <a:xfrm>
            <a:off x="6716850" y="5792212"/>
            <a:ext cx="852094" cy="415498"/>
          </a:xfrm>
          <a:prstGeom prst="rect">
            <a:avLst/>
          </a:prstGeom>
          <a:noFill/>
        </p:spPr>
        <p:txBody>
          <a:bodyPr wrap="square" lIns="0" tIns="0" rIns="0" bIns="0" rtlCol="0">
            <a:spAutoFit/>
          </a:bodyPr>
          <a:lstStyle/>
          <a:p>
            <a:pPr algn="ctr"/>
            <a:r>
              <a:rPr lang="nl-NL" sz="900" b="1" dirty="0" err="1">
                <a:gradFill>
                  <a:gsLst>
                    <a:gs pos="0">
                      <a:schemeClr val="tx1"/>
                    </a:gs>
                    <a:gs pos="86000">
                      <a:schemeClr val="tx1"/>
                    </a:gs>
                  </a:gsLst>
                  <a:lin ang="5400000" scaled="0"/>
                </a:gradFill>
              </a:rPr>
              <a:t>Freemium</a:t>
            </a:r>
            <a:endParaRPr lang="nl-NL" sz="900" b="1" dirty="0">
              <a:gradFill>
                <a:gsLst>
                  <a:gs pos="0">
                    <a:schemeClr val="tx1"/>
                  </a:gs>
                  <a:gs pos="86000">
                    <a:schemeClr val="tx1"/>
                  </a:gs>
                </a:gsLst>
                <a:lin ang="5400000" scaled="0"/>
              </a:gradFill>
            </a:endParaRPr>
          </a:p>
          <a:p>
            <a:pPr algn="ctr"/>
            <a:r>
              <a:rPr lang="nl-NL" sz="900" b="1" dirty="0">
                <a:gradFill>
                  <a:gsLst>
                    <a:gs pos="0">
                      <a:schemeClr val="tx1"/>
                    </a:gs>
                    <a:gs pos="86000">
                      <a:schemeClr val="tx1"/>
                    </a:gs>
                  </a:gsLst>
                  <a:lin ang="5400000" scaled="0"/>
                </a:gradFill>
              </a:rPr>
              <a:t>(Free+ </a:t>
            </a:r>
            <a:r>
              <a:rPr lang="nl-NL" sz="900" b="1" dirty="0" err="1">
                <a:gradFill>
                  <a:gsLst>
                    <a:gs pos="0">
                      <a:schemeClr val="tx1"/>
                    </a:gs>
                    <a:gs pos="86000">
                      <a:schemeClr val="tx1"/>
                    </a:gs>
                  </a:gsLst>
                  <a:lin ang="5400000" scaled="0"/>
                </a:gradFill>
              </a:rPr>
              <a:t>Paid</a:t>
            </a:r>
            <a:endParaRPr lang="nl-NL" sz="900" b="1" dirty="0">
              <a:gradFill>
                <a:gsLst>
                  <a:gs pos="0">
                    <a:schemeClr val="tx1"/>
                  </a:gs>
                  <a:gs pos="86000">
                    <a:schemeClr val="tx1"/>
                  </a:gs>
                </a:gsLst>
                <a:lin ang="5400000" scaled="0"/>
              </a:gradFill>
            </a:endParaRPr>
          </a:p>
          <a:p>
            <a:pPr algn="ctr"/>
            <a:r>
              <a:rPr lang="nl-NL" sz="900" b="1" dirty="0">
                <a:gradFill>
                  <a:gsLst>
                    <a:gs pos="0">
                      <a:schemeClr val="tx1"/>
                    </a:gs>
                    <a:gs pos="86000">
                      <a:schemeClr val="tx1"/>
                    </a:gs>
                  </a:gsLst>
                  <a:lin ang="5400000" scaled="0"/>
                </a:gradFill>
              </a:rPr>
              <a:t> services)</a:t>
            </a:r>
          </a:p>
        </p:txBody>
      </p:sp>
      <p:sp>
        <p:nvSpPr>
          <p:cNvPr id="21" name="TextBox 20"/>
          <p:cNvSpPr txBox="1"/>
          <p:nvPr/>
        </p:nvSpPr>
        <p:spPr>
          <a:xfrm>
            <a:off x="7828242" y="5792212"/>
            <a:ext cx="1219200" cy="553998"/>
          </a:xfrm>
          <a:prstGeom prst="rect">
            <a:avLst/>
          </a:prstGeom>
          <a:noFill/>
        </p:spPr>
        <p:txBody>
          <a:bodyPr wrap="square" lIns="0" tIns="0" rIns="0" bIns="0" rtlCol="0">
            <a:spAutoFit/>
          </a:bodyPr>
          <a:lstStyle/>
          <a:p>
            <a:pPr algn="ctr"/>
            <a:r>
              <a:rPr lang="nl-NL" sz="900" b="1" dirty="0" err="1">
                <a:gradFill>
                  <a:gsLst>
                    <a:gs pos="0">
                      <a:schemeClr val="tx1"/>
                    </a:gs>
                    <a:gs pos="86000">
                      <a:schemeClr val="tx1"/>
                    </a:gs>
                  </a:gsLst>
                  <a:lin ang="5400000" scaled="0"/>
                </a:gradFill>
              </a:rPr>
              <a:t>Freedom</a:t>
            </a:r>
            <a:r>
              <a:rPr lang="nl-NL" sz="900" b="1" dirty="0">
                <a:gradFill>
                  <a:gsLst>
                    <a:gs pos="0">
                      <a:schemeClr val="tx1"/>
                    </a:gs>
                    <a:gs pos="86000">
                      <a:schemeClr val="tx1"/>
                    </a:gs>
                  </a:gsLst>
                  <a:lin ang="5400000" scaled="0"/>
                </a:gradFill>
              </a:rPr>
              <a:t> </a:t>
            </a:r>
            <a:r>
              <a:rPr lang="nl-NL" sz="900" b="1" dirty="0" err="1">
                <a:gradFill>
                  <a:gsLst>
                    <a:gs pos="0">
                      <a:schemeClr val="tx1"/>
                    </a:gs>
                    <a:gs pos="86000">
                      <a:schemeClr val="tx1"/>
                    </a:gs>
                  </a:gsLst>
                  <a:lin ang="5400000" scaled="0"/>
                </a:gradFill>
              </a:rPr>
              <a:t>to</a:t>
            </a:r>
            <a:endParaRPr lang="nl-NL" sz="900" b="1" dirty="0">
              <a:gradFill>
                <a:gsLst>
                  <a:gs pos="0">
                    <a:schemeClr val="tx1"/>
                  </a:gs>
                  <a:gs pos="86000">
                    <a:schemeClr val="tx1"/>
                  </a:gs>
                </a:gsLst>
                <a:lin ang="5400000" scaled="0"/>
              </a:gradFill>
            </a:endParaRPr>
          </a:p>
          <a:p>
            <a:pPr algn="ctr"/>
            <a:r>
              <a:rPr lang="nl-NL" sz="900" b="1" dirty="0" err="1">
                <a:gradFill>
                  <a:gsLst>
                    <a:gs pos="0">
                      <a:schemeClr val="tx1"/>
                    </a:gs>
                    <a:gs pos="86000">
                      <a:schemeClr val="tx1"/>
                    </a:gs>
                  </a:gsLst>
                  <a:lin ang="5400000" scaled="0"/>
                </a:gradFill>
              </a:rPr>
              <a:t>pay</a:t>
            </a:r>
            <a:endParaRPr lang="nl-NL" sz="900" b="1" dirty="0">
              <a:gradFill>
                <a:gsLst>
                  <a:gs pos="0">
                    <a:schemeClr val="tx1"/>
                  </a:gs>
                  <a:gs pos="86000">
                    <a:schemeClr val="tx1"/>
                  </a:gs>
                </a:gsLst>
                <a:lin ang="5400000" scaled="0"/>
              </a:gradFill>
            </a:endParaRPr>
          </a:p>
          <a:p>
            <a:pPr algn="ctr"/>
            <a:r>
              <a:rPr lang="nl-NL" sz="900" b="1" dirty="0">
                <a:gradFill>
                  <a:gsLst>
                    <a:gs pos="0">
                      <a:schemeClr val="tx1"/>
                    </a:gs>
                    <a:gs pos="86000">
                      <a:schemeClr val="tx1"/>
                    </a:gs>
                  </a:gsLst>
                  <a:lin ang="5400000" scaled="0"/>
                </a:gradFill>
              </a:rPr>
              <a:t>(</a:t>
            </a:r>
            <a:r>
              <a:rPr lang="nl-NL" sz="900" b="1" dirty="0" err="1">
                <a:gradFill>
                  <a:gsLst>
                    <a:gs pos="0">
                      <a:schemeClr val="tx1"/>
                    </a:gs>
                    <a:gs pos="86000">
                      <a:schemeClr val="tx1"/>
                    </a:gs>
                  </a:gsLst>
                  <a:lin ang="5400000" scaled="0"/>
                </a:gradFill>
              </a:rPr>
              <a:t>Pay</a:t>
            </a:r>
            <a:r>
              <a:rPr lang="nl-NL" sz="900" b="1" dirty="0">
                <a:gradFill>
                  <a:gsLst>
                    <a:gs pos="0">
                      <a:schemeClr val="tx1"/>
                    </a:gs>
                    <a:gs pos="86000">
                      <a:schemeClr val="tx1"/>
                    </a:gs>
                  </a:gsLst>
                  <a:lin ang="5400000" scaled="0"/>
                </a:gradFill>
              </a:rPr>
              <a:t> </a:t>
            </a:r>
            <a:r>
              <a:rPr lang="nl-NL" sz="900" b="1" dirty="0" err="1">
                <a:gradFill>
                  <a:gsLst>
                    <a:gs pos="0">
                      <a:schemeClr val="tx1"/>
                    </a:gs>
                    <a:gs pos="86000">
                      <a:schemeClr val="tx1"/>
                    </a:gs>
                  </a:gsLst>
                  <a:lin ang="5400000" scaled="0"/>
                </a:gradFill>
              </a:rPr>
              <a:t>for</a:t>
            </a:r>
            <a:r>
              <a:rPr lang="nl-NL" sz="900" b="1" dirty="0">
                <a:gradFill>
                  <a:gsLst>
                    <a:gs pos="0">
                      <a:schemeClr val="tx1"/>
                    </a:gs>
                    <a:gs pos="86000">
                      <a:schemeClr val="tx1"/>
                    </a:gs>
                  </a:gsLst>
                  <a:lin ang="5400000" scaled="0"/>
                </a:gradFill>
              </a:rPr>
              <a:t> </a:t>
            </a:r>
          </a:p>
          <a:p>
            <a:pPr algn="ctr"/>
            <a:r>
              <a:rPr lang="nl-NL" sz="900" b="1" dirty="0">
                <a:gradFill>
                  <a:gsLst>
                    <a:gs pos="0">
                      <a:schemeClr val="tx1"/>
                    </a:gs>
                    <a:gs pos="86000">
                      <a:schemeClr val="tx1"/>
                    </a:gs>
                  </a:gsLst>
                  <a:lin ang="5400000" scaled="0"/>
                </a:gradFill>
              </a:rPr>
              <a:t>Value, </a:t>
            </a:r>
            <a:r>
              <a:rPr lang="nl-NL" sz="900" b="1" dirty="0" err="1">
                <a:gradFill>
                  <a:gsLst>
                    <a:gs pos="0">
                      <a:schemeClr val="tx1"/>
                    </a:gs>
                    <a:gs pos="86000">
                      <a:schemeClr val="tx1"/>
                    </a:gs>
                  </a:gsLst>
                  <a:lin ang="5400000" scaled="0"/>
                </a:gradFill>
              </a:rPr>
              <a:t>e.g</a:t>
            </a:r>
            <a:r>
              <a:rPr lang="nl-NL" sz="900" b="1" dirty="0">
                <a:gradFill>
                  <a:gsLst>
                    <a:gs pos="0">
                      <a:schemeClr val="tx1"/>
                    </a:gs>
                    <a:gs pos="86000">
                      <a:schemeClr val="tx1"/>
                    </a:gs>
                  </a:gsLst>
                  <a:lin ang="5400000" scaled="0"/>
                </a:gradFill>
              </a:rPr>
              <a:t> trials)</a:t>
            </a:r>
          </a:p>
        </p:txBody>
      </p:sp>
      <p:sp>
        <p:nvSpPr>
          <p:cNvPr id="22" name="TextBox 21"/>
          <p:cNvSpPr txBox="1"/>
          <p:nvPr/>
        </p:nvSpPr>
        <p:spPr>
          <a:xfrm>
            <a:off x="9301116" y="5792212"/>
            <a:ext cx="1219200" cy="276999"/>
          </a:xfrm>
          <a:prstGeom prst="rect">
            <a:avLst/>
          </a:prstGeom>
          <a:noFill/>
        </p:spPr>
        <p:txBody>
          <a:bodyPr wrap="square" lIns="0" tIns="0" rIns="0" bIns="0" rtlCol="0">
            <a:spAutoFit/>
          </a:bodyPr>
          <a:lstStyle/>
          <a:p>
            <a:pPr algn="ctr"/>
            <a:r>
              <a:rPr lang="nl-NL" sz="900" b="1" dirty="0" err="1">
                <a:gradFill>
                  <a:gsLst>
                    <a:gs pos="0">
                      <a:schemeClr val="tx1"/>
                    </a:gs>
                    <a:gs pos="86000">
                      <a:schemeClr val="tx1"/>
                    </a:gs>
                  </a:gsLst>
                  <a:lin ang="5400000" scaled="0"/>
                </a:gradFill>
              </a:rPr>
              <a:t>Pay</a:t>
            </a:r>
            <a:endParaRPr lang="nl-NL" sz="900" b="1" dirty="0">
              <a:gradFill>
                <a:gsLst>
                  <a:gs pos="0">
                    <a:schemeClr val="tx1"/>
                  </a:gs>
                  <a:gs pos="86000">
                    <a:schemeClr val="tx1"/>
                  </a:gs>
                </a:gsLst>
                <a:lin ang="5400000" scaled="0"/>
              </a:gradFill>
            </a:endParaRPr>
          </a:p>
          <a:p>
            <a:pPr algn="ctr"/>
            <a:r>
              <a:rPr lang="nl-NL" sz="900" b="1" dirty="0">
                <a:gradFill>
                  <a:gsLst>
                    <a:gs pos="0">
                      <a:schemeClr val="tx1"/>
                    </a:gs>
                    <a:gs pos="86000">
                      <a:schemeClr val="tx1"/>
                    </a:gs>
                  </a:gsLst>
                  <a:lin ang="5400000" scaled="0"/>
                </a:gradFill>
              </a:rPr>
              <a:t>(</a:t>
            </a:r>
            <a:r>
              <a:rPr lang="nl-NL" sz="900" b="1" dirty="0" err="1">
                <a:gradFill>
                  <a:gsLst>
                    <a:gs pos="0">
                      <a:schemeClr val="tx1"/>
                    </a:gs>
                    <a:gs pos="86000">
                      <a:schemeClr val="tx1"/>
                    </a:gs>
                  </a:gsLst>
                  <a:lin ang="5400000" scaled="0"/>
                </a:gradFill>
              </a:rPr>
              <a:t>nothing</a:t>
            </a:r>
            <a:r>
              <a:rPr lang="nl-NL" sz="900" b="1" dirty="0">
                <a:gradFill>
                  <a:gsLst>
                    <a:gs pos="0">
                      <a:schemeClr val="tx1"/>
                    </a:gs>
                    <a:gs pos="86000">
                      <a:schemeClr val="tx1"/>
                    </a:gs>
                  </a:gsLst>
                  <a:lin ang="5400000" scaled="0"/>
                </a:gradFill>
              </a:rPr>
              <a:t> free)</a:t>
            </a:r>
          </a:p>
        </p:txBody>
      </p:sp>
      <p:pic>
        <p:nvPicPr>
          <p:cNvPr id="1026" name="Picture 2" descr="Afbeeldingsresultaat voor logo wikipedi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73845" y="4906604"/>
            <a:ext cx="580783" cy="6667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fbeeldingsresultaat voor logo linkedi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45680" y="4582115"/>
            <a:ext cx="381000" cy="336709"/>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p:cNvPicPr>
            <a:picLocks noChangeAspect="1"/>
          </p:cNvPicPr>
          <p:nvPr/>
        </p:nvPicPr>
        <p:blipFill>
          <a:blip r:embed="rId4">
            <a:clrChange>
              <a:clrFrom>
                <a:srgbClr val="FFFFFF"/>
              </a:clrFrom>
              <a:clrTo>
                <a:srgbClr val="FFFFFF">
                  <a:alpha val="0"/>
                </a:srgbClr>
              </a:clrTo>
            </a:clrChange>
          </a:blip>
          <a:stretch>
            <a:fillRect/>
          </a:stretch>
        </p:blipFill>
        <p:spPr>
          <a:xfrm>
            <a:off x="6795235" y="3864273"/>
            <a:ext cx="347662" cy="347662"/>
          </a:xfrm>
          <a:prstGeom prst="rect">
            <a:avLst/>
          </a:prstGeom>
        </p:spPr>
      </p:pic>
      <p:pic>
        <p:nvPicPr>
          <p:cNvPr id="27" name="Picture 26"/>
          <p:cNvPicPr>
            <a:picLocks noChangeAspect="1"/>
          </p:cNvPicPr>
          <p:nvPr/>
        </p:nvPicPr>
        <p:blipFill>
          <a:blip r:embed="rId5"/>
          <a:stretch>
            <a:fillRect/>
          </a:stretch>
        </p:blipFill>
        <p:spPr>
          <a:xfrm>
            <a:off x="9807484" y="4849246"/>
            <a:ext cx="518789" cy="241261"/>
          </a:xfrm>
          <a:prstGeom prst="rect">
            <a:avLst/>
          </a:prstGeom>
        </p:spPr>
      </p:pic>
      <p:pic>
        <p:nvPicPr>
          <p:cNvPr id="1036" name="Picture 12" descr="Afbeeldingsresultaat voor spotify"/>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50575" y="5168686"/>
            <a:ext cx="506368" cy="265843"/>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Afbeeldingsresultaat voor logo bol.com"/>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44740" y="2793865"/>
            <a:ext cx="608665" cy="608665"/>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Afbeeldingsresultaat voor logo youtub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873641" y="3702664"/>
            <a:ext cx="633411" cy="394140"/>
          </a:xfrm>
          <a:prstGeom prst="rect">
            <a:avLst/>
          </a:prstGeom>
          <a:noFill/>
          <a:extLst>
            <a:ext uri="{909E8E84-426E-40DD-AFC4-6F175D3DCCD1}">
              <a14:hiddenFill xmlns:a14="http://schemas.microsoft.com/office/drawing/2010/main">
                <a:solidFill>
                  <a:srgbClr val="FFFFFF"/>
                </a:solidFill>
              </a14:hiddenFill>
            </a:ext>
          </a:extLst>
        </p:spPr>
      </p:pic>
      <p:sp>
        <p:nvSpPr>
          <p:cNvPr id="28" name="AutoShape 18" descr="Afbeeldingsresultaat voor coolblue logo"/>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29" name="Picture 28"/>
          <p:cNvPicPr>
            <a:picLocks noChangeAspect="1"/>
          </p:cNvPicPr>
          <p:nvPr/>
        </p:nvPicPr>
        <p:blipFill>
          <a:blip r:embed="rId9"/>
          <a:stretch>
            <a:fillRect/>
          </a:stretch>
        </p:blipFill>
        <p:spPr>
          <a:xfrm>
            <a:off x="6380577" y="2577299"/>
            <a:ext cx="336273" cy="336273"/>
          </a:xfrm>
          <a:prstGeom prst="rect">
            <a:avLst/>
          </a:prstGeom>
        </p:spPr>
      </p:pic>
      <p:pic>
        <p:nvPicPr>
          <p:cNvPr id="31" name="Picture 30"/>
          <p:cNvPicPr>
            <a:picLocks noChangeAspect="1"/>
          </p:cNvPicPr>
          <p:nvPr/>
        </p:nvPicPr>
        <p:blipFill>
          <a:blip r:embed="rId10"/>
          <a:stretch>
            <a:fillRect/>
          </a:stretch>
        </p:blipFill>
        <p:spPr>
          <a:xfrm>
            <a:off x="9228602" y="3050936"/>
            <a:ext cx="884355" cy="236881"/>
          </a:xfrm>
          <a:prstGeom prst="rect">
            <a:avLst/>
          </a:prstGeom>
          <a:ln w="44450">
            <a:solidFill>
              <a:srgbClr val="FFFF00"/>
            </a:solidFill>
          </a:ln>
        </p:spPr>
      </p:pic>
      <p:pic>
        <p:nvPicPr>
          <p:cNvPr id="32" name="Picture 31"/>
          <p:cNvPicPr>
            <a:picLocks noChangeAspect="1"/>
          </p:cNvPicPr>
          <p:nvPr/>
        </p:nvPicPr>
        <p:blipFill>
          <a:blip r:embed="rId11"/>
          <a:stretch>
            <a:fillRect/>
          </a:stretch>
        </p:blipFill>
        <p:spPr>
          <a:xfrm>
            <a:off x="6716850" y="4340339"/>
            <a:ext cx="541467" cy="180309"/>
          </a:xfrm>
          <a:prstGeom prst="rect">
            <a:avLst/>
          </a:prstGeom>
        </p:spPr>
      </p:pic>
      <p:pic>
        <p:nvPicPr>
          <p:cNvPr id="1046" name="Picture 22" descr="Afbeeldingsresultaat voor logo inlandlinks"/>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726670" y="5055199"/>
            <a:ext cx="366530" cy="369559"/>
          </a:xfrm>
          <a:prstGeom prst="rect">
            <a:avLst/>
          </a:prstGeom>
          <a:noFill/>
          <a:ln w="44450">
            <a:solidFill>
              <a:srgbClr val="FFFF00"/>
            </a:solidFill>
          </a:ln>
          <a:extLst>
            <a:ext uri="{909E8E84-426E-40DD-AFC4-6F175D3DCCD1}">
              <a14:hiddenFill xmlns:a14="http://schemas.microsoft.com/office/drawing/2010/main">
                <a:solidFill>
                  <a:srgbClr val="FFFFFF"/>
                </a:solidFill>
              </a14:hiddenFill>
            </a:ext>
          </a:extLst>
        </p:spPr>
      </p:pic>
      <p:pic>
        <p:nvPicPr>
          <p:cNvPr id="33" name="Picture 32"/>
          <p:cNvPicPr>
            <a:picLocks noChangeAspect="1"/>
          </p:cNvPicPr>
          <p:nvPr/>
        </p:nvPicPr>
        <p:blipFill>
          <a:blip r:embed="rId13"/>
          <a:stretch>
            <a:fillRect/>
          </a:stretch>
        </p:blipFill>
        <p:spPr>
          <a:xfrm>
            <a:off x="9076429" y="2583523"/>
            <a:ext cx="1107150" cy="241686"/>
          </a:xfrm>
          <a:prstGeom prst="rect">
            <a:avLst/>
          </a:prstGeom>
          <a:ln w="44450">
            <a:solidFill>
              <a:srgbClr val="FFFF00"/>
            </a:solidFill>
          </a:ln>
        </p:spPr>
      </p:pic>
      <p:pic>
        <p:nvPicPr>
          <p:cNvPr id="1048" name="Picture 24" descr="Afbeeldingsresultaat voor expedia"/>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967075" y="2583523"/>
            <a:ext cx="565497" cy="379354"/>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Afbeeldingsresultaat voor booking.com logo"/>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741186" y="2870926"/>
            <a:ext cx="895350" cy="596900"/>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34"/>
          <p:cNvPicPr>
            <a:picLocks noChangeAspect="1"/>
          </p:cNvPicPr>
          <p:nvPr/>
        </p:nvPicPr>
        <p:blipFill>
          <a:blip r:embed="rId16"/>
          <a:stretch>
            <a:fillRect/>
          </a:stretch>
        </p:blipFill>
        <p:spPr>
          <a:xfrm>
            <a:off x="2910627" y="4918824"/>
            <a:ext cx="243579" cy="243579"/>
          </a:xfrm>
          <a:prstGeom prst="rect">
            <a:avLst/>
          </a:prstGeom>
        </p:spPr>
      </p:pic>
      <p:sp>
        <p:nvSpPr>
          <p:cNvPr id="37" name="Oval 36"/>
          <p:cNvSpPr/>
          <p:nvPr/>
        </p:nvSpPr>
        <p:spPr bwMode="auto">
          <a:xfrm>
            <a:off x="5642453" y="3368165"/>
            <a:ext cx="1266558" cy="1900269"/>
          </a:xfrm>
          <a:prstGeom prst="ellipse">
            <a:avLst/>
          </a:prstGeom>
          <a:noFill/>
          <a:ln>
            <a:solidFill>
              <a:srgbClr val="FF0000"/>
            </a:solidFill>
            <a:prstDash val="dash"/>
            <a:headEnd type="none" w="med" len="med"/>
            <a:tailEnd type="none" w="med" len="med"/>
          </a:ln>
          <a:effectLst>
            <a:outerShdw blurRad="50800" dist="38100" dir="18900000" algn="b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nl-NL" sz="2000" dirty="0">
              <a:gradFill>
                <a:gsLst>
                  <a:gs pos="0">
                    <a:srgbClr val="FFFFFF"/>
                  </a:gs>
                  <a:gs pos="100000">
                    <a:srgbClr val="FFFFFF"/>
                  </a:gs>
                </a:gsLst>
                <a:lin ang="5400000" scaled="0"/>
              </a:gradFill>
            </a:endParaRPr>
          </a:p>
        </p:txBody>
      </p:sp>
      <p:pic>
        <p:nvPicPr>
          <p:cNvPr id="1054" name="Picture 30" descr="Afbeeldingsresultaat voor logo air bnb"/>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6134503" y="2843833"/>
            <a:ext cx="691552" cy="462608"/>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2" descr="Afbeeldingsresultaat voor logo marktplaats"/>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7" name="Picture 6"/>
          <p:cNvPicPr>
            <a:picLocks noChangeAspect="1"/>
          </p:cNvPicPr>
          <p:nvPr/>
        </p:nvPicPr>
        <p:blipFill>
          <a:blip r:embed="rId18"/>
          <a:stretch>
            <a:fillRect/>
          </a:stretch>
        </p:blipFill>
        <p:spPr>
          <a:xfrm>
            <a:off x="4892728" y="3375139"/>
            <a:ext cx="849366" cy="222499"/>
          </a:xfrm>
          <a:prstGeom prst="rect">
            <a:avLst/>
          </a:prstGeom>
        </p:spPr>
      </p:pic>
      <p:pic>
        <p:nvPicPr>
          <p:cNvPr id="9" name="Picture 8"/>
          <p:cNvPicPr>
            <a:picLocks noChangeAspect="1"/>
          </p:cNvPicPr>
          <p:nvPr/>
        </p:nvPicPr>
        <p:blipFill>
          <a:blip r:embed="rId19"/>
          <a:stretch>
            <a:fillRect/>
          </a:stretch>
        </p:blipFill>
        <p:spPr>
          <a:xfrm>
            <a:off x="3207896" y="5152030"/>
            <a:ext cx="299156" cy="299156"/>
          </a:xfrm>
          <a:prstGeom prst="rect">
            <a:avLst/>
          </a:prstGeom>
        </p:spPr>
      </p:pic>
      <p:pic>
        <p:nvPicPr>
          <p:cNvPr id="39" name="Picture 2" descr="Afbeeldingsresultaat voor logo uber"/>
          <p:cNvPicPr>
            <a:picLocks noChangeAspect="1" noChangeArrowheads="1"/>
          </p:cNvPicPr>
          <p:nvPr/>
        </p:nvPicPr>
        <p:blipFill>
          <a:blip r:embed="rId2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550316" y="2394984"/>
            <a:ext cx="766675" cy="163302"/>
          </a:xfrm>
          <a:prstGeom prst="rect">
            <a:avLst/>
          </a:prstGeom>
          <a:noFill/>
          <a:extLst>
            <a:ext uri="{909E8E84-426E-40DD-AFC4-6F175D3DCCD1}">
              <a14:hiddenFill xmlns:a14="http://schemas.microsoft.com/office/drawing/2010/main">
                <a:solidFill>
                  <a:srgbClr val="FFFFFF"/>
                </a:solidFill>
              </a14:hiddenFill>
            </a:ext>
          </a:extLst>
        </p:spPr>
      </p:pic>
      <p:sp>
        <p:nvSpPr>
          <p:cNvPr id="40" name="Oval 39"/>
          <p:cNvSpPr/>
          <p:nvPr/>
        </p:nvSpPr>
        <p:spPr bwMode="auto">
          <a:xfrm>
            <a:off x="8001000" y="1550990"/>
            <a:ext cx="339706" cy="283831"/>
          </a:xfrm>
          <a:prstGeom prst="ellipse">
            <a:avLst/>
          </a:prstGeom>
          <a:noFill/>
          <a:ln>
            <a:solidFill>
              <a:srgbClr val="FF0000"/>
            </a:solidFill>
            <a:prstDash val="dash"/>
            <a:headEnd type="none" w="med" len="med"/>
            <a:tailEnd type="none" w="med" len="med"/>
          </a:ln>
          <a:effectLst>
            <a:outerShdw blurRad="50800" dist="38100" dir="18900000" algn="b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nl-NL" sz="2000" dirty="0">
              <a:gradFill>
                <a:gsLst>
                  <a:gs pos="0">
                    <a:srgbClr val="FFFFFF"/>
                  </a:gs>
                  <a:gs pos="100000">
                    <a:srgbClr val="FFFFFF"/>
                  </a:gs>
                </a:gsLst>
                <a:lin ang="5400000" scaled="0"/>
              </a:gradFill>
            </a:endParaRPr>
          </a:p>
        </p:txBody>
      </p:sp>
      <p:sp>
        <p:nvSpPr>
          <p:cNvPr id="41" name="TextBox 40"/>
          <p:cNvSpPr txBox="1"/>
          <p:nvPr/>
        </p:nvSpPr>
        <p:spPr>
          <a:xfrm>
            <a:off x="8547385" y="1543176"/>
            <a:ext cx="3263615" cy="184666"/>
          </a:xfrm>
          <a:prstGeom prst="rect">
            <a:avLst/>
          </a:prstGeom>
          <a:noFill/>
        </p:spPr>
        <p:txBody>
          <a:bodyPr wrap="square" lIns="0" tIns="0" rIns="0" bIns="0" rtlCol="0">
            <a:spAutoFit/>
          </a:bodyPr>
          <a:lstStyle/>
          <a:p>
            <a:r>
              <a:rPr lang="nl-NL" sz="1200" b="1" dirty="0">
                <a:gradFill>
                  <a:gsLst>
                    <a:gs pos="0">
                      <a:schemeClr val="tx1"/>
                    </a:gs>
                    <a:gs pos="86000">
                      <a:schemeClr val="tx1"/>
                    </a:gs>
                  </a:gsLst>
                  <a:lin ang="5400000" scaled="0"/>
                </a:gradFill>
              </a:rPr>
              <a:t>Positionering synchromodaal community systeem</a:t>
            </a:r>
            <a:endParaRPr lang="nl-NL" sz="1200" dirty="0">
              <a:gradFill>
                <a:gsLst>
                  <a:gs pos="0">
                    <a:schemeClr val="tx1"/>
                  </a:gs>
                  <a:gs pos="86000">
                    <a:schemeClr val="tx1"/>
                  </a:gs>
                </a:gsLst>
                <a:lin ang="5400000" scaled="0"/>
              </a:gradFill>
            </a:endParaRPr>
          </a:p>
        </p:txBody>
      </p:sp>
    </p:spTree>
    <p:extLst>
      <p:ext uri="{BB962C8B-B14F-4D97-AF65-F5344CB8AC3E}">
        <p14:creationId xmlns:p14="http://schemas.microsoft.com/office/powerpoint/2010/main" val="2404287017"/>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0" y="1220401"/>
            <a:ext cx="12192000" cy="5664200"/>
          </a:xfrm>
          <a:prstGeom prst="rect">
            <a:avLst/>
          </a:prstGeom>
          <a:solidFill>
            <a:schemeClr val="tx1">
              <a:lumMod val="10000"/>
              <a:lumOff val="90000"/>
            </a:scheme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121915" tIns="60957" rIns="121915" bIns="60957" numCol="1" rtlCol="0" anchor="ctr" anchorCtr="0" compatLnSpc="1">
            <a:prstTxWarp prst="textNoShape">
              <a:avLst/>
            </a:prstTxWarp>
          </a:bodyPr>
          <a:lstStyle/>
          <a:p>
            <a:pPr marL="0" marR="0" lvl="0" indent="0" algn="ctr" defTabSz="1218768" rtl="0" eaLnBrk="1" fontAlgn="base" latinLnBrk="0" hangingPunct="1">
              <a:lnSpc>
                <a:spcPct val="100000"/>
              </a:lnSpc>
              <a:spcBef>
                <a:spcPct val="0"/>
              </a:spcBef>
              <a:spcAft>
                <a:spcPct val="0"/>
              </a:spcAft>
              <a:buClrTx/>
              <a:buSzTx/>
              <a:buFontTx/>
              <a:buNone/>
              <a:tabLst/>
              <a:defRPr/>
            </a:pPr>
            <a:endParaRPr kumimoji="0" lang="en-US" sz="2667" b="0" i="0" u="none" strike="noStrike" kern="0" cap="none" spc="0" normalizeH="0" baseline="0" noProof="0" dirty="0">
              <a:ln>
                <a:noFill/>
              </a:ln>
              <a:gradFill>
                <a:gsLst>
                  <a:gs pos="0">
                    <a:srgbClr val="FFFFFF"/>
                  </a:gs>
                  <a:gs pos="100000">
                    <a:srgbClr val="FFFFFF"/>
                  </a:gs>
                </a:gsLst>
                <a:lin ang="5400000" scaled="0"/>
              </a:gradFill>
              <a:effectLst/>
              <a:uLnTx/>
              <a:uFillTx/>
              <a:latin typeface="Segoe UI Light"/>
              <a:ea typeface="+mn-ea"/>
              <a:cs typeface="+mn-cs"/>
            </a:endParaRPr>
          </a:p>
        </p:txBody>
      </p:sp>
      <p:sp>
        <p:nvSpPr>
          <p:cNvPr id="41" name="Title 12"/>
          <p:cNvSpPr txBox="1">
            <a:spLocks/>
          </p:cNvSpPr>
          <p:nvPr/>
        </p:nvSpPr>
        <p:spPr>
          <a:xfrm>
            <a:off x="501615" y="482600"/>
            <a:ext cx="11161444" cy="609397"/>
          </a:xfrm>
          <a:prstGeom prst="rect">
            <a:avLst/>
          </a:prstGeom>
        </p:spPr>
        <p:txBody>
          <a:bodyPr/>
          <a:lstStyle>
            <a:lvl1pPr algn="l" defTabSz="685624" rtl="0" eaLnBrk="1" latinLnBrk="0" hangingPunct="1">
              <a:lnSpc>
                <a:spcPct val="90000"/>
              </a:lnSpc>
              <a:spcBef>
                <a:spcPct val="0"/>
              </a:spcBef>
              <a:buNone/>
              <a:defRPr lang="en-US" sz="3300" b="0" kern="1200" cap="none" spc="-75"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pPr marL="0" marR="0" lvl="0" indent="0" algn="l" defTabSz="914142"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100" normalizeH="0" baseline="0" noProof="0" dirty="0" err="1">
                <a:ln w="3175">
                  <a:noFill/>
                </a:ln>
                <a:gradFill flip="none" rotWithShape="1">
                  <a:gsLst>
                    <a:gs pos="0">
                      <a:srgbClr val="292929"/>
                    </a:gs>
                    <a:gs pos="86000">
                      <a:srgbClr val="292929"/>
                    </a:gs>
                  </a:gsLst>
                  <a:lin ang="5400000" scaled="0"/>
                  <a:tileRect/>
                </a:gradFill>
                <a:effectLst/>
                <a:uLnTx/>
                <a:uFillTx/>
                <a:latin typeface="Segoe UI Light"/>
                <a:ea typeface="+mn-ea"/>
                <a:cs typeface="Arial" charset="0"/>
              </a:rPr>
              <a:t>Kenmerken</a:t>
            </a:r>
            <a:r>
              <a:rPr kumimoji="0" lang="en-US" sz="4400" b="0" i="0" u="none" strike="noStrike" kern="1200" cap="none" spc="-100" normalizeH="0" baseline="0" noProof="0" dirty="0">
                <a:ln w="3175">
                  <a:noFill/>
                </a:ln>
                <a:gradFill flip="none" rotWithShape="1">
                  <a:gsLst>
                    <a:gs pos="0">
                      <a:srgbClr val="292929"/>
                    </a:gs>
                    <a:gs pos="86000">
                      <a:srgbClr val="292929"/>
                    </a:gs>
                  </a:gsLst>
                  <a:lin ang="5400000" scaled="0"/>
                  <a:tileRect/>
                </a:gradFill>
                <a:effectLst/>
                <a:uLnTx/>
                <a:uFillTx/>
                <a:latin typeface="Segoe UI Light"/>
                <a:ea typeface="+mn-ea"/>
                <a:cs typeface="Arial" charset="0"/>
              </a:rPr>
              <a:t> van </a:t>
            </a:r>
            <a:r>
              <a:rPr kumimoji="0" lang="en-US" sz="4400" b="0" i="0" u="none" strike="noStrike" kern="1200" cap="none" spc="-100" normalizeH="0" baseline="0" noProof="0" dirty="0" err="1">
                <a:ln w="3175">
                  <a:noFill/>
                </a:ln>
                <a:gradFill flip="none" rotWithShape="1">
                  <a:gsLst>
                    <a:gs pos="0">
                      <a:srgbClr val="292929"/>
                    </a:gs>
                    <a:gs pos="86000">
                      <a:srgbClr val="292929"/>
                    </a:gs>
                  </a:gsLst>
                  <a:lin ang="5400000" scaled="0"/>
                  <a:tileRect/>
                </a:gradFill>
                <a:effectLst/>
                <a:uLnTx/>
                <a:uFillTx/>
                <a:latin typeface="Segoe UI Light"/>
                <a:ea typeface="+mn-ea"/>
                <a:cs typeface="Arial" charset="0"/>
              </a:rPr>
              <a:t>succesvolle</a:t>
            </a:r>
            <a:r>
              <a:rPr kumimoji="0" lang="en-US" sz="4400" b="0" i="0" u="none" strike="noStrike" kern="1200" cap="none" spc="-100" normalizeH="0" baseline="0" noProof="0" dirty="0">
                <a:ln w="3175">
                  <a:noFill/>
                </a:ln>
                <a:gradFill flip="none" rotWithShape="1">
                  <a:gsLst>
                    <a:gs pos="0">
                      <a:srgbClr val="292929"/>
                    </a:gs>
                    <a:gs pos="86000">
                      <a:srgbClr val="292929"/>
                    </a:gs>
                  </a:gsLst>
                  <a:lin ang="5400000" scaled="0"/>
                  <a:tileRect/>
                </a:gradFill>
                <a:effectLst/>
                <a:uLnTx/>
                <a:uFillTx/>
                <a:latin typeface="Segoe UI Light"/>
                <a:ea typeface="+mn-ea"/>
                <a:cs typeface="Arial" charset="0"/>
              </a:rPr>
              <a:t> communities</a:t>
            </a:r>
          </a:p>
        </p:txBody>
      </p:sp>
      <p:sp>
        <p:nvSpPr>
          <p:cNvPr id="5" name="TextBox 4"/>
          <p:cNvSpPr txBox="1"/>
          <p:nvPr/>
        </p:nvSpPr>
        <p:spPr>
          <a:xfrm>
            <a:off x="533400" y="1828800"/>
            <a:ext cx="10820400" cy="2492990"/>
          </a:xfrm>
          <a:prstGeom prst="rect">
            <a:avLst/>
          </a:prstGeom>
          <a:noFill/>
        </p:spPr>
        <p:txBody>
          <a:bodyPr wrap="square" lIns="0" tIns="0" rIns="0" bIns="0" rtlCol="0">
            <a:spAutoFit/>
          </a:bodyPr>
          <a:lstStyle/>
          <a:p>
            <a:r>
              <a:rPr lang="nl-NL" dirty="0">
                <a:gradFill>
                  <a:gsLst>
                    <a:gs pos="0">
                      <a:schemeClr val="tx1"/>
                    </a:gs>
                    <a:gs pos="86000">
                      <a:schemeClr val="tx1"/>
                    </a:gs>
                  </a:gsLst>
                  <a:lin ang="5400000" scaled="0"/>
                </a:gradFill>
              </a:rPr>
              <a:t>Aan de hand van de positionering van het synchromodaal community systeem zijn de businessmodellen van vier succesvolle </a:t>
            </a:r>
            <a:r>
              <a:rPr lang="nl-NL" dirty="0" err="1">
                <a:gradFill>
                  <a:gsLst>
                    <a:gs pos="0">
                      <a:schemeClr val="tx1"/>
                    </a:gs>
                    <a:gs pos="86000">
                      <a:schemeClr val="tx1"/>
                    </a:gs>
                  </a:gsLst>
                  <a:lin ang="5400000" scaled="0"/>
                </a:gradFill>
              </a:rPr>
              <a:t>communities</a:t>
            </a:r>
            <a:r>
              <a:rPr lang="nl-NL" dirty="0">
                <a:gradFill>
                  <a:gsLst>
                    <a:gs pos="0">
                      <a:schemeClr val="tx1"/>
                    </a:gs>
                    <a:gs pos="86000">
                      <a:schemeClr val="tx1"/>
                    </a:gs>
                  </a:gsLst>
                  <a:lin ang="5400000" scaled="0"/>
                </a:gradFill>
              </a:rPr>
              <a:t> geanalyseerd. De analyse is gemaakt aan de hand van de Business Model Canvas (BMC) methode. De methode wordt op de hierna volgende sheet toegelicht. Daarna volgt een uitgewerkte BMC voor de volgende </a:t>
            </a:r>
            <a:r>
              <a:rPr lang="nl-NL" dirty="0" err="1">
                <a:gradFill>
                  <a:gsLst>
                    <a:gs pos="0">
                      <a:schemeClr val="tx1"/>
                    </a:gs>
                    <a:gs pos="86000">
                      <a:schemeClr val="tx1"/>
                    </a:gs>
                  </a:gsLst>
                  <a:lin ang="5400000" scaled="0"/>
                </a:gradFill>
              </a:rPr>
              <a:t>communities</a:t>
            </a:r>
            <a:r>
              <a:rPr lang="nl-NL" dirty="0">
                <a:gradFill>
                  <a:gsLst>
                    <a:gs pos="0">
                      <a:schemeClr val="tx1"/>
                    </a:gs>
                    <a:gs pos="86000">
                      <a:schemeClr val="tx1"/>
                    </a:gs>
                  </a:gsLst>
                  <a:lin ang="5400000" scaled="0"/>
                </a:gradFill>
              </a:rPr>
              <a:t>:</a:t>
            </a:r>
          </a:p>
          <a:p>
            <a:pPr marL="285750" indent="-285750">
              <a:buFont typeface="Arial" panose="020B0604020202020204" pitchFamily="34" charset="0"/>
              <a:buChar char="•"/>
            </a:pPr>
            <a:r>
              <a:rPr lang="nl-NL" dirty="0">
                <a:gradFill>
                  <a:gsLst>
                    <a:gs pos="0">
                      <a:schemeClr val="tx1"/>
                    </a:gs>
                    <a:gs pos="86000">
                      <a:schemeClr val="tx1"/>
                    </a:gs>
                  </a:gsLst>
                  <a:lin ang="5400000" scaled="0"/>
                </a:gradFill>
              </a:rPr>
              <a:t>Uber</a:t>
            </a:r>
          </a:p>
          <a:p>
            <a:pPr marL="285750" indent="-285750">
              <a:buFont typeface="Arial" panose="020B0604020202020204" pitchFamily="34" charset="0"/>
              <a:buChar char="•"/>
            </a:pPr>
            <a:r>
              <a:rPr lang="nl-NL" dirty="0" err="1">
                <a:gradFill>
                  <a:gsLst>
                    <a:gs pos="0">
                      <a:schemeClr val="tx1"/>
                    </a:gs>
                    <a:gs pos="86000">
                      <a:schemeClr val="tx1"/>
                    </a:gs>
                  </a:gsLst>
                  <a:lin ang="5400000" scaled="0"/>
                </a:gradFill>
              </a:rPr>
              <a:t>Airbnb</a:t>
            </a:r>
            <a:endParaRPr lang="nl-NL" dirty="0">
              <a:gradFill>
                <a:gsLst>
                  <a:gs pos="0">
                    <a:schemeClr val="tx1"/>
                  </a:gs>
                  <a:gs pos="86000">
                    <a:schemeClr val="tx1"/>
                  </a:gs>
                </a:gsLst>
                <a:lin ang="5400000" scaled="0"/>
              </a:gradFill>
            </a:endParaRPr>
          </a:p>
          <a:p>
            <a:pPr marL="285750" indent="-285750">
              <a:buFont typeface="Arial" panose="020B0604020202020204" pitchFamily="34" charset="0"/>
              <a:buChar char="•"/>
            </a:pPr>
            <a:r>
              <a:rPr lang="nl-NL" dirty="0">
                <a:gradFill>
                  <a:gsLst>
                    <a:gs pos="0">
                      <a:schemeClr val="tx1"/>
                    </a:gs>
                    <a:gs pos="86000">
                      <a:schemeClr val="tx1"/>
                    </a:gs>
                  </a:gsLst>
                  <a:lin ang="5400000" scaled="0"/>
                </a:gradFill>
              </a:rPr>
              <a:t>Booking.com</a:t>
            </a:r>
          </a:p>
          <a:p>
            <a:pPr marL="285750" indent="-285750">
              <a:buFont typeface="Arial" panose="020B0604020202020204" pitchFamily="34" charset="0"/>
              <a:buChar char="•"/>
            </a:pPr>
            <a:r>
              <a:rPr lang="nl-NL" dirty="0">
                <a:gradFill>
                  <a:gsLst>
                    <a:gs pos="0">
                      <a:schemeClr val="tx1"/>
                    </a:gs>
                    <a:gs pos="86000">
                      <a:schemeClr val="tx1"/>
                    </a:gs>
                  </a:gsLst>
                  <a:lin ang="5400000" scaled="0"/>
                </a:gradFill>
              </a:rPr>
              <a:t>Bol.com</a:t>
            </a:r>
          </a:p>
          <a:p>
            <a:r>
              <a:rPr lang="nl-NL" dirty="0">
                <a:gradFill>
                  <a:gsLst>
                    <a:gs pos="0">
                      <a:schemeClr val="tx1"/>
                    </a:gs>
                    <a:gs pos="86000">
                      <a:schemeClr val="tx1"/>
                    </a:gs>
                  </a:gsLst>
                  <a:lin ang="5400000" scaled="0"/>
                </a:gradFill>
              </a:rPr>
              <a:t> </a:t>
            </a:r>
          </a:p>
        </p:txBody>
      </p:sp>
    </p:spTree>
    <p:extLst>
      <p:ext uri="{BB962C8B-B14F-4D97-AF65-F5344CB8AC3E}">
        <p14:creationId xmlns:p14="http://schemas.microsoft.com/office/powerpoint/2010/main" val="1461127658"/>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18783" y="243281"/>
            <a:ext cx="2359107" cy="369332"/>
          </a:xfrm>
          <a:prstGeom prst="rect">
            <a:avLst/>
          </a:prstGeom>
          <a:noFill/>
        </p:spPr>
        <p:txBody>
          <a:bodyPr wrap="none" rtlCol="0">
            <a:spAutoFit/>
          </a:bodyPr>
          <a:lstStyle/>
          <a:p>
            <a:r>
              <a:rPr lang="nl-NL" dirty="0"/>
              <a:t>Business Model Canvas</a:t>
            </a:r>
          </a:p>
        </p:txBody>
      </p:sp>
      <p:sp>
        <p:nvSpPr>
          <p:cNvPr id="6" name="TextBox 5"/>
          <p:cNvSpPr txBox="1"/>
          <p:nvPr/>
        </p:nvSpPr>
        <p:spPr>
          <a:xfrm>
            <a:off x="4770597" y="243281"/>
            <a:ext cx="4675447" cy="369332"/>
          </a:xfrm>
          <a:prstGeom prst="rect">
            <a:avLst/>
          </a:prstGeom>
          <a:noFill/>
        </p:spPr>
        <p:txBody>
          <a:bodyPr wrap="none" rtlCol="0">
            <a:spAutoFit/>
          </a:bodyPr>
          <a:lstStyle/>
          <a:p>
            <a:r>
              <a:rPr lang="nl-NL" dirty="0"/>
              <a:t>Toelichting onderdelen Business Model Canvas</a:t>
            </a:r>
          </a:p>
        </p:txBody>
      </p:sp>
      <p:sp>
        <p:nvSpPr>
          <p:cNvPr id="7" name="Rectangle 6"/>
          <p:cNvSpPr/>
          <p:nvPr/>
        </p:nvSpPr>
        <p:spPr>
          <a:xfrm>
            <a:off x="318783" y="721453"/>
            <a:ext cx="2359107" cy="419449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sz="1200"/>
          </a:p>
        </p:txBody>
      </p:sp>
      <p:sp>
        <p:nvSpPr>
          <p:cNvPr id="8" name="Rectangle 7"/>
          <p:cNvSpPr/>
          <p:nvPr/>
        </p:nvSpPr>
        <p:spPr>
          <a:xfrm>
            <a:off x="2675538" y="721453"/>
            <a:ext cx="2263226" cy="209724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sz="1200"/>
          </a:p>
        </p:txBody>
      </p:sp>
      <p:sp>
        <p:nvSpPr>
          <p:cNvPr id="9" name="Rectangle 8"/>
          <p:cNvSpPr/>
          <p:nvPr/>
        </p:nvSpPr>
        <p:spPr>
          <a:xfrm>
            <a:off x="2677890" y="2822294"/>
            <a:ext cx="2263227" cy="209724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sz="1200"/>
          </a:p>
        </p:txBody>
      </p:sp>
      <p:sp>
        <p:nvSpPr>
          <p:cNvPr id="10" name="Rectangle 9"/>
          <p:cNvSpPr/>
          <p:nvPr/>
        </p:nvSpPr>
        <p:spPr>
          <a:xfrm>
            <a:off x="4941117" y="721453"/>
            <a:ext cx="2290193" cy="419449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sz="1200"/>
          </a:p>
        </p:txBody>
      </p:sp>
      <p:sp>
        <p:nvSpPr>
          <p:cNvPr id="11" name="Rectangle 10"/>
          <p:cNvSpPr/>
          <p:nvPr/>
        </p:nvSpPr>
        <p:spPr>
          <a:xfrm>
            <a:off x="7226603" y="721453"/>
            <a:ext cx="2332140" cy="209724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sz="1200"/>
          </a:p>
        </p:txBody>
      </p:sp>
      <p:sp>
        <p:nvSpPr>
          <p:cNvPr id="12" name="Rectangle 11"/>
          <p:cNvSpPr/>
          <p:nvPr/>
        </p:nvSpPr>
        <p:spPr>
          <a:xfrm>
            <a:off x="7226603" y="2822294"/>
            <a:ext cx="2332140" cy="209724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sz="1200"/>
          </a:p>
        </p:txBody>
      </p:sp>
      <p:sp>
        <p:nvSpPr>
          <p:cNvPr id="13" name="Rectangle 12"/>
          <p:cNvSpPr/>
          <p:nvPr/>
        </p:nvSpPr>
        <p:spPr>
          <a:xfrm>
            <a:off x="9545293" y="721453"/>
            <a:ext cx="2290193" cy="419449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200"/>
          </a:p>
        </p:txBody>
      </p:sp>
      <p:sp>
        <p:nvSpPr>
          <p:cNvPr id="14" name="Rectangle 13"/>
          <p:cNvSpPr/>
          <p:nvPr/>
        </p:nvSpPr>
        <p:spPr>
          <a:xfrm>
            <a:off x="318783" y="4915949"/>
            <a:ext cx="5763235" cy="159390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sz="1200"/>
          </a:p>
        </p:txBody>
      </p:sp>
      <p:sp>
        <p:nvSpPr>
          <p:cNvPr id="15" name="Rectangle 14"/>
          <p:cNvSpPr/>
          <p:nvPr/>
        </p:nvSpPr>
        <p:spPr>
          <a:xfrm>
            <a:off x="6082019" y="4915949"/>
            <a:ext cx="5753468" cy="159390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200"/>
          </a:p>
        </p:txBody>
      </p:sp>
      <p:sp>
        <p:nvSpPr>
          <p:cNvPr id="17" name="TextBox 16"/>
          <p:cNvSpPr txBox="1"/>
          <p:nvPr/>
        </p:nvSpPr>
        <p:spPr>
          <a:xfrm>
            <a:off x="387698" y="721453"/>
            <a:ext cx="783933" cy="184666"/>
          </a:xfrm>
          <a:prstGeom prst="rect">
            <a:avLst/>
          </a:prstGeom>
          <a:noFill/>
        </p:spPr>
        <p:txBody>
          <a:bodyPr wrap="none" lIns="0" tIns="0" rIns="0" bIns="0" rtlCol="0">
            <a:spAutoFit/>
          </a:bodyPr>
          <a:lstStyle/>
          <a:p>
            <a:r>
              <a:rPr lang="nl-NL" sz="1200" dirty="0"/>
              <a:t>Key partners</a:t>
            </a:r>
          </a:p>
        </p:txBody>
      </p:sp>
      <p:sp>
        <p:nvSpPr>
          <p:cNvPr id="18" name="TextBox 17"/>
          <p:cNvSpPr txBox="1"/>
          <p:nvPr/>
        </p:nvSpPr>
        <p:spPr>
          <a:xfrm>
            <a:off x="2705659" y="760181"/>
            <a:ext cx="812210" cy="184666"/>
          </a:xfrm>
          <a:prstGeom prst="rect">
            <a:avLst/>
          </a:prstGeom>
          <a:noFill/>
        </p:spPr>
        <p:txBody>
          <a:bodyPr wrap="none" lIns="0" tIns="0" rIns="0" bIns="0" rtlCol="0">
            <a:spAutoFit/>
          </a:bodyPr>
          <a:lstStyle/>
          <a:p>
            <a:r>
              <a:rPr lang="en-GB" sz="1200" dirty="0"/>
              <a:t>Key activities</a:t>
            </a:r>
          </a:p>
        </p:txBody>
      </p:sp>
      <p:sp>
        <p:nvSpPr>
          <p:cNvPr id="19" name="TextBox 18"/>
          <p:cNvSpPr txBox="1"/>
          <p:nvPr/>
        </p:nvSpPr>
        <p:spPr>
          <a:xfrm>
            <a:off x="2707502" y="2857429"/>
            <a:ext cx="862416" cy="184666"/>
          </a:xfrm>
          <a:prstGeom prst="rect">
            <a:avLst/>
          </a:prstGeom>
          <a:noFill/>
        </p:spPr>
        <p:txBody>
          <a:bodyPr wrap="none" lIns="0" tIns="0" rIns="0" bIns="0" rtlCol="0">
            <a:spAutoFit/>
          </a:bodyPr>
          <a:lstStyle/>
          <a:p>
            <a:r>
              <a:rPr lang="en-US" sz="1200" dirty="0"/>
              <a:t>Key resources</a:t>
            </a:r>
          </a:p>
        </p:txBody>
      </p:sp>
      <p:sp>
        <p:nvSpPr>
          <p:cNvPr id="20" name="TextBox 19"/>
          <p:cNvSpPr txBox="1"/>
          <p:nvPr/>
        </p:nvSpPr>
        <p:spPr>
          <a:xfrm>
            <a:off x="5019439" y="721453"/>
            <a:ext cx="1159100" cy="184666"/>
          </a:xfrm>
          <a:prstGeom prst="rect">
            <a:avLst/>
          </a:prstGeom>
          <a:noFill/>
        </p:spPr>
        <p:txBody>
          <a:bodyPr wrap="none" lIns="0" tIns="0" rIns="0" bIns="0" rtlCol="0">
            <a:spAutoFit/>
          </a:bodyPr>
          <a:lstStyle/>
          <a:p>
            <a:r>
              <a:rPr lang="en-US" sz="1200" dirty="0"/>
              <a:t>Value propositions</a:t>
            </a:r>
          </a:p>
        </p:txBody>
      </p:sp>
      <p:sp>
        <p:nvSpPr>
          <p:cNvPr id="21" name="TextBox 20"/>
          <p:cNvSpPr txBox="1"/>
          <p:nvPr/>
        </p:nvSpPr>
        <p:spPr>
          <a:xfrm>
            <a:off x="7282066" y="713280"/>
            <a:ext cx="1441677" cy="184666"/>
          </a:xfrm>
          <a:prstGeom prst="rect">
            <a:avLst/>
          </a:prstGeom>
          <a:noFill/>
        </p:spPr>
        <p:txBody>
          <a:bodyPr wrap="none" lIns="0" tIns="0" rIns="0" bIns="0" rtlCol="0">
            <a:spAutoFit/>
          </a:bodyPr>
          <a:lstStyle/>
          <a:p>
            <a:r>
              <a:rPr lang="en-US" sz="1200" dirty="0"/>
              <a:t>Customer relationships</a:t>
            </a:r>
          </a:p>
        </p:txBody>
      </p:sp>
      <p:sp>
        <p:nvSpPr>
          <p:cNvPr id="22" name="TextBox 21"/>
          <p:cNvSpPr txBox="1"/>
          <p:nvPr/>
        </p:nvSpPr>
        <p:spPr>
          <a:xfrm>
            <a:off x="7314932" y="2967226"/>
            <a:ext cx="569067" cy="184666"/>
          </a:xfrm>
          <a:prstGeom prst="rect">
            <a:avLst/>
          </a:prstGeom>
          <a:noFill/>
        </p:spPr>
        <p:txBody>
          <a:bodyPr wrap="none" lIns="0" tIns="0" rIns="0" bIns="0" rtlCol="0">
            <a:spAutoFit/>
          </a:bodyPr>
          <a:lstStyle/>
          <a:p>
            <a:r>
              <a:rPr lang="en-US" sz="1200" dirty="0"/>
              <a:t>Channels</a:t>
            </a:r>
          </a:p>
        </p:txBody>
      </p:sp>
      <p:sp>
        <p:nvSpPr>
          <p:cNvPr id="23" name="TextBox 22"/>
          <p:cNvSpPr txBox="1"/>
          <p:nvPr/>
        </p:nvSpPr>
        <p:spPr>
          <a:xfrm>
            <a:off x="9610806" y="713280"/>
            <a:ext cx="1427186" cy="276999"/>
          </a:xfrm>
          <a:prstGeom prst="rect">
            <a:avLst/>
          </a:prstGeom>
          <a:noFill/>
        </p:spPr>
        <p:txBody>
          <a:bodyPr wrap="none" rtlCol="0">
            <a:spAutoFit/>
          </a:bodyPr>
          <a:lstStyle/>
          <a:p>
            <a:r>
              <a:rPr lang="en-US" sz="1200" dirty="0"/>
              <a:t>Customer segments</a:t>
            </a:r>
          </a:p>
        </p:txBody>
      </p:sp>
      <p:sp>
        <p:nvSpPr>
          <p:cNvPr id="24" name="TextBox 23"/>
          <p:cNvSpPr txBox="1"/>
          <p:nvPr/>
        </p:nvSpPr>
        <p:spPr>
          <a:xfrm>
            <a:off x="385079" y="4947539"/>
            <a:ext cx="877741" cy="184666"/>
          </a:xfrm>
          <a:prstGeom prst="rect">
            <a:avLst/>
          </a:prstGeom>
          <a:noFill/>
        </p:spPr>
        <p:txBody>
          <a:bodyPr wrap="none" lIns="0" tIns="0" rIns="0" bIns="0" rtlCol="0">
            <a:spAutoFit/>
          </a:bodyPr>
          <a:lstStyle/>
          <a:p>
            <a:r>
              <a:rPr lang="en-US" sz="1200" dirty="0"/>
              <a:t>Cost structure</a:t>
            </a:r>
          </a:p>
        </p:txBody>
      </p:sp>
      <p:sp>
        <p:nvSpPr>
          <p:cNvPr id="25" name="TextBox 24"/>
          <p:cNvSpPr txBox="1"/>
          <p:nvPr/>
        </p:nvSpPr>
        <p:spPr>
          <a:xfrm>
            <a:off x="6148314" y="4947539"/>
            <a:ext cx="1070101" cy="184666"/>
          </a:xfrm>
          <a:prstGeom prst="rect">
            <a:avLst/>
          </a:prstGeom>
          <a:noFill/>
        </p:spPr>
        <p:txBody>
          <a:bodyPr wrap="none" lIns="0" tIns="0" rIns="0" bIns="0" rtlCol="0">
            <a:spAutoFit/>
          </a:bodyPr>
          <a:lstStyle/>
          <a:p>
            <a:r>
              <a:rPr lang="en-US" sz="1200" dirty="0"/>
              <a:t>Revenue streams</a:t>
            </a:r>
          </a:p>
        </p:txBody>
      </p:sp>
      <p:sp>
        <p:nvSpPr>
          <p:cNvPr id="26" name="Rectangle 25"/>
          <p:cNvSpPr/>
          <p:nvPr/>
        </p:nvSpPr>
        <p:spPr>
          <a:xfrm rot="21122467">
            <a:off x="1609990" y="5332041"/>
            <a:ext cx="865384" cy="614306"/>
          </a:xfrm>
          <a:prstGeom prst="rect">
            <a:avLst/>
          </a:prstGeom>
          <a:solidFill>
            <a:srgbClr val="FFF697"/>
          </a:solidFill>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Product-kosten?</a:t>
            </a:r>
          </a:p>
        </p:txBody>
      </p:sp>
      <p:sp>
        <p:nvSpPr>
          <p:cNvPr id="29" name="Rectangle 28"/>
          <p:cNvSpPr/>
          <p:nvPr/>
        </p:nvSpPr>
        <p:spPr>
          <a:xfrm rot="360488">
            <a:off x="457805" y="5345391"/>
            <a:ext cx="865384" cy="614306"/>
          </a:xfrm>
          <a:prstGeom prst="rect">
            <a:avLst/>
          </a:prstGeom>
          <a:solidFill>
            <a:srgbClr val="FFF697"/>
          </a:solidFill>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Basiskosten?</a:t>
            </a:r>
          </a:p>
        </p:txBody>
      </p:sp>
      <p:sp>
        <p:nvSpPr>
          <p:cNvPr id="30" name="Rectangle 29"/>
          <p:cNvSpPr/>
          <p:nvPr/>
        </p:nvSpPr>
        <p:spPr>
          <a:xfrm rot="360488">
            <a:off x="2859428" y="5351279"/>
            <a:ext cx="865384" cy="614306"/>
          </a:xfrm>
          <a:prstGeom prst="rect">
            <a:avLst/>
          </a:prstGeom>
          <a:solidFill>
            <a:srgbClr val="FFF697"/>
          </a:solidFill>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Personeel?</a:t>
            </a:r>
          </a:p>
        </p:txBody>
      </p:sp>
      <p:pic>
        <p:nvPicPr>
          <p:cNvPr id="34" name="Picture 33"/>
          <p:cNvPicPr>
            <a:picLocks noChangeAspect="1"/>
          </p:cNvPicPr>
          <p:nvPr/>
        </p:nvPicPr>
        <p:blipFill>
          <a:blip r:embed="rId2"/>
          <a:stretch>
            <a:fillRect/>
          </a:stretch>
        </p:blipFill>
        <p:spPr>
          <a:xfrm>
            <a:off x="2122612" y="780120"/>
            <a:ext cx="455517" cy="436663"/>
          </a:xfrm>
          <a:prstGeom prst="rect">
            <a:avLst/>
          </a:prstGeom>
        </p:spPr>
      </p:pic>
      <p:sp>
        <p:nvSpPr>
          <p:cNvPr id="35" name="Rectangle 34"/>
          <p:cNvSpPr/>
          <p:nvPr/>
        </p:nvSpPr>
        <p:spPr>
          <a:xfrm rot="21005669">
            <a:off x="852022" y="2296728"/>
            <a:ext cx="865384" cy="614306"/>
          </a:xfrm>
          <a:prstGeom prst="rect">
            <a:avLst/>
          </a:prstGeom>
          <a:solidFill>
            <a:srgbClr val="FFF697"/>
          </a:solidFill>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Met wie werk</a:t>
            </a:r>
          </a:p>
          <a:p>
            <a:pPr algn="ctr"/>
            <a:r>
              <a:rPr lang="nl-NL" sz="1000" dirty="0">
                <a:solidFill>
                  <a:schemeClr val="tx1"/>
                </a:solidFill>
              </a:rPr>
              <a:t> je samen</a:t>
            </a:r>
          </a:p>
        </p:txBody>
      </p:sp>
      <p:sp>
        <p:nvSpPr>
          <p:cNvPr id="37" name="Rectangle 36"/>
          <p:cNvSpPr/>
          <p:nvPr/>
        </p:nvSpPr>
        <p:spPr>
          <a:xfrm>
            <a:off x="3380546" y="1479742"/>
            <a:ext cx="865384" cy="614306"/>
          </a:xfrm>
          <a:prstGeom prst="rect">
            <a:avLst/>
          </a:prstGeom>
          <a:solidFill>
            <a:srgbClr val="FFF697"/>
          </a:solidFill>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Wat doe je precies</a:t>
            </a:r>
          </a:p>
        </p:txBody>
      </p:sp>
      <p:sp>
        <p:nvSpPr>
          <p:cNvPr id="38" name="Rectangle 37"/>
          <p:cNvSpPr/>
          <p:nvPr/>
        </p:nvSpPr>
        <p:spPr>
          <a:xfrm rot="20925280">
            <a:off x="2799428" y="3166017"/>
            <a:ext cx="865384" cy="614306"/>
          </a:xfrm>
          <a:prstGeom prst="rect">
            <a:avLst/>
          </a:prstGeom>
          <a:solidFill>
            <a:srgbClr val="FFF697"/>
          </a:solidFill>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Wat heb je hiervoor nodig</a:t>
            </a:r>
          </a:p>
        </p:txBody>
      </p:sp>
      <p:sp>
        <p:nvSpPr>
          <p:cNvPr id="40" name="Rectangle 39"/>
          <p:cNvSpPr/>
          <p:nvPr/>
        </p:nvSpPr>
        <p:spPr>
          <a:xfrm>
            <a:off x="2869042" y="3962901"/>
            <a:ext cx="865384" cy="614306"/>
          </a:xfrm>
          <a:prstGeom prst="rect">
            <a:avLst/>
          </a:prstGeom>
          <a:solidFill>
            <a:srgbClr val="FFF697"/>
          </a:solidFill>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Statuut?</a:t>
            </a:r>
          </a:p>
        </p:txBody>
      </p:sp>
      <p:sp>
        <p:nvSpPr>
          <p:cNvPr id="41" name="Rectangle 40"/>
          <p:cNvSpPr/>
          <p:nvPr/>
        </p:nvSpPr>
        <p:spPr>
          <a:xfrm>
            <a:off x="3826924" y="3122412"/>
            <a:ext cx="865384" cy="614306"/>
          </a:xfrm>
          <a:prstGeom prst="rect">
            <a:avLst/>
          </a:prstGeom>
          <a:solidFill>
            <a:srgbClr val="FFF697"/>
          </a:solidFill>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Intellectuele</a:t>
            </a:r>
          </a:p>
          <a:p>
            <a:pPr algn="ctr"/>
            <a:r>
              <a:rPr lang="nl-NL" sz="1000" dirty="0">
                <a:solidFill>
                  <a:schemeClr val="tx1"/>
                </a:solidFill>
              </a:rPr>
              <a:t>bescherming</a:t>
            </a:r>
          </a:p>
          <a:p>
            <a:pPr algn="ctr"/>
            <a:r>
              <a:rPr lang="nl-NL" sz="1000" dirty="0">
                <a:solidFill>
                  <a:schemeClr val="tx1"/>
                </a:solidFill>
              </a:rPr>
              <a:t>van je idee</a:t>
            </a:r>
          </a:p>
        </p:txBody>
      </p:sp>
      <p:sp>
        <p:nvSpPr>
          <p:cNvPr id="43" name="Rectangle 42"/>
          <p:cNvSpPr/>
          <p:nvPr/>
        </p:nvSpPr>
        <p:spPr>
          <a:xfrm rot="360488">
            <a:off x="5497971" y="1192974"/>
            <a:ext cx="865384" cy="614306"/>
          </a:xfrm>
          <a:prstGeom prst="rect">
            <a:avLst/>
          </a:prstGeom>
          <a:solidFill>
            <a:srgbClr val="FFF697"/>
          </a:solidFill>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Wat heb je te bieden wat anderen niet hebben?</a:t>
            </a:r>
          </a:p>
        </p:txBody>
      </p:sp>
      <p:sp>
        <p:nvSpPr>
          <p:cNvPr id="46" name="Rectangle 45"/>
          <p:cNvSpPr/>
          <p:nvPr/>
        </p:nvSpPr>
        <p:spPr>
          <a:xfrm rot="360488">
            <a:off x="7834331" y="1032207"/>
            <a:ext cx="865384" cy="614306"/>
          </a:xfrm>
          <a:prstGeom prst="rect">
            <a:avLst/>
          </a:prstGeom>
          <a:solidFill>
            <a:srgbClr val="FFF697"/>
          </a:solidFill>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Hoe hou je contact met je publiek/klanten</a:t>
            </a:r>
          </a:p>
        </p:txBody>
      </p:sp>
      <p:sp>
        <p:nvSpPr>
          <p:cNvPr id="47" name="Rectangle 46"/>
          <p:cNvSpPr/>
          <p:nvPr/>
        </p:nvSpPr>
        <p:spPr>
          <a:xfrm rot="21208899">
            <a:off x="7293692" y="5079300"/>
            <a:ext cx="865384" cy="614306"/>
          </a:xfrm>
          <a:prstGeom prst="rect">
            <a:avLst/>
          </a:prstGeom>
          <a:solidFill>
            <a:srgbClr val="FFF697"/>
          </a:solidFill>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Lening?</a:t>
            </a:r>
          </a:p>
        </p:txBody>
      </p:sp>
      <p:sp>
        <p:nvSpPr>
          <p:cNvPr id="48" name="Rectangle 47"/>
          <p:cNvSpPr/>
          <p:nvPr/>
        </p:nvSpPr>
        <p:spPr>
          <a:xfrm rot="360488">
            <a:off x="10570470" y="1173181"/>
            <a:ext cx="865384" cy="614306"/>
          </a:xfrm>
          <a:prstGeom prst="rect">
            <a:avLst/>
          </a:prstGeom>
          <a:solidFill>
            <a:srgbClr val="FFF697"/>
          </a:solidFill>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Wie wil jou zien/horen?</a:t>
            </a:r>
          </a:p>
        </p:txBody>
      </p:sp>
      <p:sp>
        <p:nvSpPr>
          <p:cNvPr id="49" name="Rectangle 48"/>
          <p:cNvSpPr/>
          <p:nvPr/>
        </p:nvSpPr>
        <p:spPr>
          <a:xfrm rot="21310168">
            <a:off x="9966114" y="1922388"/>
            <a:ext cx="865384" cy="614306"/>
          </a:xfrm>
          <a:prstGeom prst="rect">
            <a:avLst/>
          </a:prstGeom>
          <a:solidFill>
            <a:srgbClr val="FFF697"/>
          </a:solidFill>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Wie zijn jouw klanten?</a:t>
            </a:r>
          </a:p>
        </p:txBody>
      </p:sp>
      <p:sp>
        <p:nvSpPr>
          <p:cNvPr id="54" name="Rectangle 53"/>
          <p:cNvSpPr/>
          <p:nvPr/>
        </p:nvSpPr>
        <p:spPr>
          <a:xfrm rot="21449521">
            <a:off x="8094590" y="3249598"/>
            <a:ext cx="865384" cy="614306"/>
          </a:xfrm>
          <a:prstGeom prst="rect">
            <a:avLst/>
          </a:prstGeom>
          <a:solidFill>
            <a:srgbClr val="FFF697"/>
          </a:solidFill>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Hoe wordt je gezien/</a:t>
            </a:r>
          </a:p>
          <a:p>
            <a:pPr algn="ctr"/>
            <a:r>
              <a:rPr lang="nl-NL" sz="1000" dirty="0">
                <a:solidFill>
                  <a:schemeClr val="tx1"/>
                </a:solidFill>
              </a:rPr>
              <a:t>Gehoord?</a:t>
            </a:r>
          </a:p>
        </p:txBody>
      </p:sp>
      <p:sp>
        <p:nvSpPr>
          <p:cNvPr id="55" name="Rectangle 54"/>
          <p:cNvSpPr/>
          <p:nvPr/>
        </p:nvSpPr>
        <p:spPr>
          <a:xfrm>
            <a:off x="3912673" y="3992694"/>
            <a:ext cx="865384" cy="614306"/>
          </a:xfrm>
          <a:prstGeom prst="rect">
            <a:avLst/>
          </a:prstGeom>
          <a:solidFill>
            <a:srgbClr val="FFF697"/>
          </a:solidFill>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err="1">
                <a:solidFill>
                  <a:schemeClr val="tx1"/>
                </a:solidFill>
              </a:rPr>
              <a:t>Organisatie-vorm</a:t>
            </a:r>
            <a:r>
              <a:rPr lang="nl-NL" sz="1000" dirty="0">
                <a:solidFill>
                  <a:schemeClr val="tx1"/>
                </a:solidFill>
              </a:rPr>
              <a:t>?</a:t>
            </a:r>
          </a:p>
        </p:txBody>
      </p:sp>
      <p:sp>
        <p:nvSpPr>
          <p:cNvPr id="59" name="Rectangle 58"/>
          <p:cNvSpPr/>
          <p:nvPr/>
        </p:nvSpPr>
        <p:spPr>
          <a:xfrm rot="21449521">
            <a:off x="7461611" y="3905337"/>
            <a:ext cx="865384" cy="614306"/>
          </a:xfrm>
          <a:prstGeom prst="rect">
            <a:avLst/>
          </a:prstGeom>
          <a:solidFill>
            <a:srgbClr val="FFF697"/>
          </a:solidFill>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Waar kan men jouw creatie kopen</a:t>
            </a:r>
          </a:p>
        </p:txBody>
      </p:sp>
      <p:sp>
        <p:nvSpPr>
          <p:cNvPr id="63" name="Rectangle 62"/>
          <p:cNvSpPr/>
          <p:nvPr/>
        </p:nvSpPr>
        <p:spPr>
          <a:xfrm rot="21208899">
            <a:off x="6628576" y="5521807"/>
            <a:ext cx="865384" cy="614306"/>
          </a:xfrm>
          <a:prstGeom prst="rect">
            <a:avLst/>
          </a:prstGeom>
          <a:solidFill>
            <a:srgbClr val="FFF697"/>
          </a:solidFill>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Inkomsten?</a:t>
            </a:r>
          </a:p>
        </p:txBody>
      </p:sp>
      <p:sp>
        <p:nvSpPr>
          <p:cNvPr id="57" name="Rectangle 56"/>
          <p:cNvSpPr/>
          <p:nvPr/>
        </p:nvSpPr>
        <p:spPr>
          <a:xfrm rot="378346">
            <a:off x="8155601" y="5596406"/>
            <a:ext cx="865384" cy="614306"/>
          </a:xfrm>
          <a:prstGeom prst="rect">
            <a:avLst/>
          </a:prstGeom>
          <a:solidFill>
            <a:srgbClr val="FFF697"/>
          </a:solidFill>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Subsidie?</a:t>
            </a:r>
          </a:p>
        </p:txBody>
      </p:sp>
      <p:sp>
        <p:nvSpPr>
          <p:cNvPr id="62" name="Rectangle 61"/>
          <p:cNvSpPr/>
          <p:nvPr/>
        </p:nvSpPr>
        <p:spPr>
          <a:xfrm rot="21208899">
            <a:off x="9217861" y="5291507"/>
            <a:ext cx="865384" cy="614306"/>
          </a:xfrm>
          <a:prstGeom prst="rect">
            <a:avLst/>
          </a:prstGeom>
          <a:solidFill>
            <a:srgbClr val="FFF697"/>
          </a:solidFill>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Sponsoring?</a:t>
            </a:r>
          </a:p>
        </p:txBody>
      </p:sp>
      <p:sp>
        <p:nvSpPr>
          <p:cNvPr id="64" name="Rectangle 63"/>
          <p:cNvSpPr/>
          <p:nvPr/>
        </p:nvSpPr>
        <p:spPr>
          <a:xfrm rot="859455">
            <a:off x="10281073" y="5521808"/>
            <a:ext cx="865384" cy="614306"/>
          </a:xfrm>
          <a:prstGeom prst="rect">
            <a:avLst/>
          </a:prstGeom>
          <a:solidFill>
            <a:srgbClr val="FFF697"/>
          </a:solidFill>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Investering?</a:t>
            </a:r>
          </a:p>
        </p:txBody>
      </p:sp>
    </p:spTree>
    <p:extLst>
      <p:ext uri="{BB962C8B-B14F-4D97-AF65-F5344CB8AC3E}">
        <p14:creationId xmlns:p14="http://schemas.microsoft.com/office/powerpoint/2010/main" val="29639916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18783" y="243281"/>
            <a:ext cx="2359107" cy="369332"/>
          </a:xfrm>
          <a:prstGeom prst="rect">
            <a:avLst/>
          </a:prstGeom>
          <a:noFill/>
        </p:spPr>
        <p:txBody>
          <a:bodyPr wrap="none" rtlCol="0">
            <a:spAutoFit/>
          </a:bodyPr>
          <a:lstStyle/>
          <a:p>
            <a:r>
              <a:rPr lang="nl-NL" dirty="0"/>
              <a:t>Business Model Canvas</a:t>
            </a:r>
          </a:p>
        </p:txBody>
      </p:sp>
      <p:sp>
        <p:nvSpPr>
          <p:cNvPr id="7" name="Rectangle 6"/>
          <p:cNvSpPr/>
          <p:nvPr/>
        </p:nvSpPr>
        <p:spPr>
          <a:xfrm>
            <a:off x="318783" y="721453"/>
            <a:ext cx="2359107" cy="419449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sz="1200"/>
          </a:p>
        </p:txBody>
      </p:sp>
      <p:sp>
        <p:nvSpPr>
          <p:cNvPr id="8" name="Rectangle 7"/>
          <p:cNvSpPr/>
          <p:nvPr/>
        </p:nvSpPr>
        <p:spPr>
          <a:xfrm>
            <a:off x="2675538" y="721453"/>
            <a:ext cx="2263226" cy="209724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sz="1200"/>
          </a:p>
        </p:txBody>
      </p:sp>
      <p:sp>
        <p:nvSpPr>
          <p:cNvPr id="9" name="Rectangle 8"/>
          <p:cNvSpPr/>
          <p:nvPr/>
        </p:nvSpPr>
        <p:spPr>
          <a:xfrm>
            <a:off x="2677890" y="2822294"/>
            <a:ext cx="2263227" cy="209724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sz="1200"/>
          </a:p>
        </p:txBody>
      </p:sp>
      <p:sp>
        <p:nvSpPr>
          <p:cNvPr id="10" name="Rectangle 9"/>
          <p:cNvSpPr/>
          <p:nvPr/>
        </p:nvSpPr>
        <p:spPr>
          <a:xfrm>
            <a:off x="4941117" y="721453"/>
            <a:ext cx="2290193" cy="419449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sz="1200"/>
          </a:p>
        </p:txBody>
      </p:sp>
      <p:sp>
        <p:nvSpPr>
          <p:cNvPr id="11" name="Rectangle 10"/>
          <p:cNvSpPr/>
          <p:nvPr/>
        </p:nvSpPr>
        <p:spPr>
          <a:xfrm>
            <a:off x="7226603" y="721453"/>
            <a:ext cx="2332140" cy="209724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sz="1200"/>
          </a:p>
        </p:txBody>
      </p:sp>
      <p:sp>
        <p:nvSpPr>
          <p:cNvPr id="12" name="Rectangle 11"/>
          <p:cNvSpPr/>
          <p:nvPr/>
        </p:nvSpPr>
        <p:spPr>
          <a:xfrm>
            <a:off x="7226603" y="2822294"/>
            <a:ext cx="2332140" cy="209724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sz="1200"/>
          </a:p>
        </p:txBody>
      </p:sp>
      <p:sp>
        <p:nvSpPr>
          <p:cNvPr id="13" name="Rectangle 12"/>
          <p:cNvSpPr/>
          <p:nvPr/>
        </p:nvSpPr>
        <p:spPr>
          <a:xfrm>
            <a:off x="9545293" y="721453"/>
            <a:ext cx="2290193" cy="419449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200"/>
          </a:p>
        </p:txBody>
      </p:sp>
      <p:sp>
        <p:nvSpPr>
          <p:cNvPr id="14" name="Rectangle 13"/>
          <p:cNvSpPr/>
          <p:nvPr/>
        </p:nvSpPr>
        <p:spPr>
          <a:xfrm>
            <a:off x="318783" y="4915949"/>
            <a:ext cx="5763235" cy="159390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sz="1200"/>
          </a:p>
        </p:txBody>
      </p:sp>
      <p:sp>
        <p:nvSpPr>
          <p:cNvPr id="15" name="Rectangle 14"/>
          <p:cNvSpPr/>
          <p:nvPr/>
        </p:nvSpPr>
        <p:spPr>
          <a:xfrm>
            <a:off x="6082019" y="4915949"/>
            <a:ext cx="5753468" cy="159390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200"/>
          </a:p>
        </p:txBody>
      </p:sp>
      <p:sp>
        <p:nvSpPr>
          <p:cNvPr id="17" name="TextBox 16"/>
          <p:cNvSpPr txBox="1"/>
          <p:nvPr/>
        </p:nvSpPr>
        <p:spPr>
          <a:xfrm>
            <a:off x="387698" y="721453"/>
            <a:ext cx="783933" cy="184666"/>
          </a:xfrm>
          <a:prstGeom prst="rect">
            <a:avLst/>
          </a:prstGeom>
          <a:noFill/>
        </p:spPr>
        <p:txBody>
          <a:bodyPr wrap="none" lIns="0" tIns="0" rIns="0" bIns="0" rtlCol="0">
            <a:spAutoFit/>
          </a:bodyPr>
          <a:lstStyle/>
          <a:p>
            <a:r>
              <a:rPr lang="nl-NL" sz="1200" dirty="0"/>
              <a:t>Key partners</a:t>
            </a:r>
          </a:p>
        </p:txBody>
      </p:sp>
      <p:sp>
        <p:nvSpPr>
          <p:cNvPr id="18" name="TextBox 17"/>
          <p:cNvSpPr txBox="1"/>
          <p:nvPr/>
        </p:nvSpPr>
        <p:spPr>
          <a:xfrm>
            <a:off x="2705659" y="760181"/>
            <a:ext cx="812210" cy="184666"/>
          </a:xfrm>
          <a:prstGeom prst="rect">
            <a:avLst/>
          </a:prstGeom>
          <a:noFill/>
        </p:spPr>
        <p:txBody>
          <a:bodyPr wrap="none" lIns="0" tIns="0" rIns="0" bIns="0" rtlCol="0">
            <a:spAutoFit/>
          </a:bodyPr>
          <a:lstStyle/>
          <a:p>
            <a:r>
              <a:rPr lang="en-GB" sz="1200" dirty="0"/>
              <a:t>Key activities</a:t>
            </a:r>
          </a:p>
        </p:txBody>
      </p:sp>
      <p:sp>
        <p:nvSpPr>
          <p:cNvPr id="19" name="TextBox 18"/>
          <p:cNvSpPr txBox="1"/>
          <p:nvPr/>
        </p:nvSpPr>
        <p:spPr>
          <a:xfrm>
            <a:off x="2707502" y="2857429"/>
            <a:ext cx="862416" cy="184666"/>
          </a:xfrm>
          <a:prstGeom prst="rect">
            <a:avLst/>
          </a:prstGeom>
          <a:noFill/>
        </p:spPr>
        <p:txBody>
          <a:bodyPr wrap="none" lIns="0" tIns="0" rIns="0" bIns="0" rtlCol="0">
            <a:spAutoFit/>
          </a:bodyPr>
          <a:lstStyle/>
          <a:p>
            <a:r>
              <a:rPr lang="en-US" sz="1200" dirty="0"/>
              <a:t>Key resources</a:t>
            </a:r>
          </a:p>
        </p:txBody>
      </p:sp>
      <p:sp>
        <p:nvSpPr>
          <p:cNvPr id="20" name="TextBox 19"/>
          <p:cNvSpPr txBox="1"/>
          <p:nvPr/>
        </p:nvSpPr>
        <p:spPr>
          <a:xfrm>
            <a:off x="5019439" y="721453"/>
            <a:ext cx="1159100" cy="184666"/>
          </a:xfrm>
          <a:prstGeom prst="rect">
            <a:avLst/>
          </a:prstGeom>
          <a:noFill/>
        </p:spPr>
        <p:txBody>
          <a:bodyPr wrap="none" lIns="0" tIns="0" rIns="0" bIns="0" rtlCol="0">
            <a:spAutoFit/>
          </a:bodyPr>
          <a:lstStyle/>
          <a:p>
            <a:r>
              <a:rPr lang="en-US" sz="1200" dirty="0"/>
              <a:t>Value propositions</a:t>
            </a:r>
          </a:p>
        </p:txBody>
      </p:sp>
      <p:sp>
        <p:nvSpPr>
          <p:cNvPr id="21" name="TextBox 20"/>
          <p:cNvSpPr txBox="1"/>
          <p:nvPr/>
        </p:nvSpPr>
        <p:spPr>
          <a:xfrm>
            <a:off x="7282066" y="713280"/>
            <a:ext cx="1441677" cy="184666"/>
          </a:xfrm>
          <a:prstGeom prst="rect">
            <a:avLst/>
          </a:prstGeom>
          <a:noFill/>
        </p:spPr>
        <p:txBody>
          <a:bodyPr wrap="none" lIns="0" tIns="0" rIns="0" bIns="0" rtlCol="0">
            <a:spAutoFit/>
          </a:bodyPr>
          <a:lstStyle/>
          <a:p>
            <a:r>
              <a:rPr lang="en-US" sz="1200" dirty="0"/>
              <a:t>Customer relationships</a:t>
            </a:r>
          </a:p>
        </p:txBody>
      </p:sp>
      <p:sp>
        <p:nvSpPr>
          <p:cNvPr id="22" name="TextBox 21"/>
          <p:cNvSpPr txBox="1"/>
          <p:nvPr/>
        </p:nvSpPr>
        <p:spPr>
          <a:xfrm>
            <a:off x="7314932" y="2967226"/>
            <a:ext cx="569067" cy="184666"/>
          </a:xfrm>
          <a:prstGeom prst="rect">
            <a:avLst/>
          </a:prstGeom>
          <a:noFill/>
        </p:spPr>
        <p:txBody>
          <a:bodyPr wrap="none" lIns="0" tIns="0" rIns="0" bIns="0" rtlCol="0">
            <a:spAutoFit/>
          </a:bodyPr>
          <a:lstStyle/>
          <a:p>
            <a:r>
              <a:rPr lang="en-US" sz="1200" dirty="0"/>
              <a:t>Channels</a:t>
            </a:r>
          </a:p>
        </p:txBody>
      </p:sp>
      <p:sp>
        <p:nvSpPr>
          <p:cNvPr id="23" name="TextBox 22"/>
          <p:cNvSpPr txBox="1"/>
          <p:nvPr/>
        </p:nvSpPr>
        <p:spPr>
          <a:xfrm>
            <a:off x="9610806" y="713280"/>
            <a:ext cx="1427186" cy="276999"/>
          </a:xfrm>
          <a:prstGeom prst="rect">
            <a:avLst/>
          </a:prstGeom>
          <a:noFill/>
        </p:spPr>
        <p:txBody>
          <a:bodyPr wrap="none" rtlCol="0">
            <a:spAutoFit/>
          </a:bodyPr>
          <a:lstStyle/>
          <a:p>
            <a:r>
              <a:rPr lang="en-US" sz="1200" dirty="0"/>
              <a:t>Customer segments</a:t>
            </a:r>
          </a:p>
        </p:txBody>
      </p:sp>
      <p:sp>
        <p:nvSpPr>
          <p:cNvPr id="24" name="TextBox 23"/>
          <p:cNvSpPr txBox="1"/>
          <p:nvPr/>
        </p:nvSpPr>
        <p:spPr>
          <a:xfrm>
            <a:off x="385079" y="4947539"/>
            <a:ext cx="877741" cy="184666"/>
          </a:xfrm>
          <a:prstGeom prst="rect">
            <a:avLst/>
          </a:prstGeom>
          <a:noFill/>
        </p:spPr>
        <p:txBody>
          <a:bodyPr wrap="none" lIns="0" tIns="0" rIns="0" bIns="0" rtlCol="0">
            <a:spAutoFit/>
          </a:bodyPr>
          <a:lstStyle/>
          <a:p>
            <a:r>
              <a:rPr lang="en-US" sz="1200" dirty="0"/>
              <a:t>Cost structure</a:t>
            </a:r>
          </a:p>
        </p:txBody>
      </p:sp>
      <p:sp>
        <p:nvSpPr>
          <p:cNvPr id="25" name="TextBox 24"/>
          <p:cNvSpPr txBox="1"/>
          <p:nvPr/>
        </p:nvSpPr>
        <p:spPr>
          <a:xfrm>
            <a:off x="6148314" y="4947539"/>
            <a:ext cx="1070101" cy="184666"/>
          </a:xfrm>
          <a:prstGeom prst="rect">
            <a:avLst/>
          </a:prstGeom>
          <a:noFill/>
        </p:spPr>
        <p:txBody>
          <a:bodyPr wrap="none" lIns="0" tIns="0" rIns="0" bIns="0" rtlCol="0">
            <a:spAutoFit/>
          </a:bodyPr>
          <a:lstStyle/>
          <a:p>
            <a:r>
              <a:rPr lang="en-US" sz="1200" dirty="0"/>
              <a:t>Revenue streams</a:t>
            </a:r>
          </a:p>
        </p:txBody>
      </p:sp>
      <p:sp>
        <p:nvSpPr>
          <p:cNvPr id="26" name="Rectangle 25"/>
          <p:cNvSpPr/>
          <p:nvPr/>
        </p:nvSpPr>
        <p:spPr>
          <a:xfrm rot="21122467">
            <a:off x="1609990" y="5332041"/>
            <a:ext cx="865384" cy="614306"/>
          </a:xfrm>
          <a:prstGeom prst="rect">
            <a:avLst/>
          </a:prstGeom>
          <a:solidFill>
            <a:srgbClr val="FFF697"/>
          </a:solidFill>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Personeel-kosten</a:t>
            </a:r>
          </a:p>
        </p:txBody>
      </p:sp>
      <p:sp>
        <p:nvSpPr>
          <p:cNvPr id="29" name="Rectangle 28"/>
          <p:cNvSpPr/>
          <p:nvPr/>
        </p:nvSpPr>
        <p:spPr>
          <a:xfrm rot="360488">
            <a:off x="457805" y="5345391"/>
            <a:ext cx="865384" cy="614306"/>
          </a:xfrm>
          <a:prstGeom prst="rect">
            <a:avLst/>
          </a:prstGeom>
          <a:solidFill>
            <a:srgbClr val="FFF697"/>
          </a:solidFill>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Ontwikkeling Uber platform</a:t>
            </a:r>
          </a:p>
        </p:txBody>
      </p:sp>
      <p:sp>
        <p:nvSpPr>
          <p:cNvPr id="30" name="Rectangle 29"/>
          <p:cNvSpPr/>
          <p:nvPr/>
        </p:nvSpPr>
        <p:spPr>
          <a:xfrm rot="360488">
            <a:off x="2859428" y="5351279"/>
            <a:ext cx="865384" cy="614306"/>
          </a:xfrm>
          <a:prstGeom prst="rect">
            <a:avLst/>
          </a:prstGeom>
          <a:solidFill>
            <a:srgbClr val="FFF697"/>
          </a:solidFill>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Sales en Marketing</a:t>
            </a:r>
          </a:p>
        </p:txBody>
      </p:sp>
      <p:pic>
        <p:nvPicPr>
          <p:cNvPr id="34" name="Picture 33"/>
          <p:cNvPicPr>
            <a:picLocks noChangeAspect="1"/>
          </p:cNvPicPr>
          <p:nvPr/>
        </p:nvPicPr>
        <p:blipFill>
          <a:blip r:embed="rId2"/>
          <a:stretch>
            <a:fillRect/>
          </a:stretch>
        </p:blipFill>
        <p:spPr>
          <a:xfrm>
            <a:off x="2122612" y="780120"/>
            <a:ext cx="455517" cy="436663"/>
          </a:xfrm>
          <a:prstGeom prst="rect">
            <a:avLst/>
          </a:prstGeom>
        </p:spPr>
      </p:pic>
      <p:sp>
        <p:nvSpPr>
          <p:cNvPr id="35" name="Rectangle 34"/>
          <p:cNvSpPr/>
          <p:nvPr/>
        </p:nvSpPr>
        <p:spPr>
          <a:xfrm>
            <a:off x="678541" y="1284378"/>
            <a:ext cx="865384" cy="614306"/>
          </a:xfrm>
          <a:prstGeom prst="rect">
            <a:avLst/>
          </a:prstGeom>
          <a:solidFill>
            <a:srgbClr val="FFF697"/>
          </a:solidFill>
          <a:ln w="38100">
            <a:solidFill>
              <a:schemeClr val="accent2"/>
            </a:solidFill>
          </a:ln>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Auto</a:t>
            </a:r>
          </a:p>
          <a:p>
            <a:pPr algn="ctr"/>
            <a:r>
              <a:rPr lang="nl-NL" sz="1000" dirty="0">
                <a:solidFill>
                  <a:schemeClr val="tx1"/>
                </a:solidFill>
              </a:rPr>
              <a:t>eigenaren</a:t>
            </a:r>
          </a:p>
        </p:txBody>
      </p:sp>
      <p:sp>
        <p:nvSpPr>
          <p:cNvPr id="37" name="Rectangle 36"/>
          <p:cNvSpPr/>
          <p:nvPr/>
        </p:nvSpPr>
        <p:spPr>
          <a:xfrm>
            <a:off x="3829411" y="1091326"/>
            <a:ext cx="865384" cy="614306"/>
          </a:xfrm>
          <a:prstGeom prst="rect">
            <a:avLst/>
          </a:prstGeom>
          <a:solidFill>
            <a:srgbClr val="FFF697"/>
          </a:solidFill>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Platform ontwikkeling</a:t>
            </a:r>
          </a:p>
        </p:txBody>
      </p:sp>
      <p:sp>
        <p:nvSpPr>
          <p:cNvPr id="38" name="Rectangle 37"/>
          <p:cNvSpPr/>
          <p:nvPr/>
        </p:nvSpPr>
        <p:spPr>
          <a:xfrm>
            <a:off x="2799428" y="3166017"/>
            <a:ext cx="865384" cy="614306"/>
          </a:xfrm>
          <a:prstGeom prst="rect">
            <a:avLst/>
          </a:prstGeom>
          <a:solidFill>
            <a:srgbClr val="FFF697"/>
          </a:solidFill>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Uber platform</a:t>
            </a:r>
          </a:p>
        </p:txBody>
      </p:sp>
      <p:sp>
        <p:nvSpPr>
          <p:cNvPr id="40" name="Rectangle 39"/>
          <p:cNvSpPr/>
          <p:nvPr/>
        </p:nvSpPr>
        <p:spPr>
          <a:xfrm>
            <a:off x="2869042" y="3962901"/>
            <a:ext cx="865384" cy="614306"/>
          </a:xfrm>
          <a:prstGeom prst="rect">
            <a:avLst/>
          </a:prstGeom>
          <a:solidFill>
            <a:srgbClr val="FFF697"/>
          </a:solidFill>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Algoritme voor routebepaling</a:t>
            </a:r>
          </a:p>
        </p:txBody>
      </p:sp>
      <p:sp>
        <p:nvSpPr>
          <p:cNvPr id="41" name="Rectangle 40"/>
          <p:cNvSpPr/>
          <p:nvPr/>
        </p:nvSpPr>
        <p:spPr>
          <a:xfrm>
            <a:off x="3826924" y="3122412"/>
            <a:ext cx="865384" cy="614306"/>
          </a:xfrm>
          <a:prstGeom prst="rect">
            <a:avLst/>
          </a:prstGeom>
          <a:solidFill>
            <a:srgbClr val="FFF697"/>
          </a:solidFill>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Algoritme voor prijsstelling</a:t>
            </a:r>
          </a:p>
        </p:txBody>
      </p:sp>
      <p:sp>
        <p:nvSpPr>
          <p:cNvPr id="43" name="Rectangle 42"/>
          <p:cNvSpPr/>
          <p:nvPr/>
        </p:nvSpPr>
        <p:spPr>
          <a:xfrm>
            <a:off x="6089841" y="974834"/>
            <a:ext cx="865384" cy="614306"/>
          </a:xfrm>
          <a:prstGeom prst="rect">
            <a:avLst/>
          </a:prstGeom>
          <a:solidFill>
            <a:srgbClr val="FFF697"/>
          </a:solidFill>
          <a:ln w="38100">
            <a:solidFill>
              <a:srgbClr val="FF0000"/>
            </a:solidFill>
          </a:ln>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Taxi on </a:t>
            </a:r>
          </a:p>
          <a:p>
            <a:pPr algn="ctr"/>
            <a:r>
              <a:rPr lang="nl-NL" sz="1000" dirty="0" err="1">
                <a:solidFill>
                  <a:schemeClr val="tx1"/>
                </a:solidFill>
              </a:rPr>
              <a:t>demand</a:t>
            </a:r>
            <a:endParaRPr lang="nl-NL" sz="1000" dirty="0">
              <a:solidFill>
                <a:schemeClr val="tx1"/>
              </a:solidFill>
            </a:endParaRPr>
          </a:p>
        </p:txBody>
      </p:sp>
      <p:sp>
        <p:nvSpPr>
          <p:cNvPr id="44" name="Rectangle 43"/>
          <p:cNvSpPr/>
          <p:nvPr/>
        </p:nvSpPr>
        <p:spPr>
          <a:xfrm>
            <a:off x="5049212" y="968132"/>
            <a:ext cx="865384" cy="614306"/>
          </a:xfrm>
          <a:prstGeom prst="rect">
            <a:avLst/>
          </a:prstGeom>
          <a:solidFill>
            <a:srgbClr val="FFF697"/>
          </a:solidFill>
          <a:ln w="38100">
            <a:solidFill>
              <a:srgbClr val="FF0000"/>
            </a:solidFill>
          </a:ln>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Elektronisch betalen</a:t>
            </a:r>
          </a:p>
        </p:txBody>
      </p:sp>
      <p:sp>
        <p:nvSpPr>
          <p:cNvPr id="45" name="Rectangle 44"/>
          <p:cNvSpPr/>
          <p:nvPr/>
        </p:nvSpPr>
        <p:spPr>
          <a:xfrm>
            <a:off x="5065947" y="1796056"/>
            <a:ext cx="865384" cy="614306"/>
          </a:xfrm>
          <a:prstGeom prst="rect">
            <a:avLst/>
          </a:prstGeom>
          <a:solidFill>
            <a:srgbClr val="FFF697"/>
          </a:solidFill>
          <a:ln w="38100">
            <a:solidFill>
              <a:srgbClr val="FF0000"/>
            </a:solidFill>
          </a:ln>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Eenvoudig oproepen transport</a:t>
            </a:r>
          </a:p>
        </p:txBody>
      </p:sp>
      <p:sp>
        <p:nvSpPr>
          <p:cNvPr id="47" name="Rectangle 46"/>
          <p:cNvSpPr/>
          <p:nvPr/>
        </p:nvSpPr>
        <p:spPr>
          <a:xfrm rot="783725">
            <a:off x="9252272" y="5482922"/>
            <a:ext cx="865384" cy="614306"/>
          </a:xfrm>
          <a:prstGeom prst="rect">
            <a:avLst/>
          </a:prstGeom>
          <a:solidFill>
            <a:srgbClr val="FFF697"/>
          </a:solidFill>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Premium Uber diensten</a:t>
            </a:r>
          </a:p>
        </p:txBody>
      </p:sp>
      <p:sp>
        <p:nvSpPr>
          <p:cNvPr id="48" name="Rectangle 47"/>
          <p:cNvSpPr/>
          <p:nvPr/>
        </p:nvSpPr>
        <p:spPr>
          <a:xfrm>
            <a:off x="10289093" y="1558607"/>
            <a:ext cx="865384" cy="614306"/>
          </a:xfrm>
          <a:prstGeom prst="rect">
            <a:avLst/>
          </a:prstGeom>
          <a:solidFill>
            <a:srgbClr val="FFF697"/>
          </a:solidFill>
          <a:ln w="38100">
            <a:solidFill>
              <a:srgbClr val="FF0000"/>
            </a:solidFill>
          </a:ln>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Passagiers</a:t>
            </a:r>
          </a:p>
        </p:txBody>
      </p:sp>
      <p:sp>
        <p:nvSpPr>
          <p:cNvPr id="49" name="Rectangle 48"/>
          <p:cNvSpPr/>
          <p:nvPr/>
        </p:nvSpPr>
        <p:spPr>
          <a:xfrm>
            <a:off x="10289093" y="3010065"/>
            <a:ext cx="865384" cy="614306"/>
          </a:xfrm>
          <a:prstGeom prst="rect">
            <a:avLst/>
          </a:prstGeom>
          <a:solidFill>
            <a:srgbClr val="FFF697"/>
          </a:solidFill>
          <a:ln w="38100">
            <a:solidFill>
              <a:schemeClr val="accent2"/>
            </a:solidFill>
          </a:ln>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Chauffeurs</a:t>
            </a:r>
          </a:p>
        </p:txBody>
      </p:sp>
      <p:sp>
        <p:nvSpPr>
          <p:cNvPr id="54" name="Rectangle 53"/>
          <p:cNvSpPr/>
          <p:nvPr/>
        </p:nvSpPr>
        <p:spPr>
          <a:xfrm>
            <a:off x="8382667" y="3214005"/>
            <a:ext cx="865384" cy="614306"/>
          </a:xfrm>
          <a:prstGeom prst="rect">
            <a:avLst/>
          </a:prstGeom>
          <a:solidFill>
            <a:srgbClr val="FFF697"/>
          </a:solidFill>
          <a:ln w="38100">
            <a:solidFill>
              <a:srgbClr val="FF0000"/>
            </a:solidFill>
          </a:ln>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Mobiele app</a:t>
            </a:r>
          </a:p>
        </p:txBody>
      </p:sp>
      <p:sp>
        <p:nvSpPr>
          <p:cNvPr id="56" name="Rectangle 55"/>
          <p:cNvSpPr/>
          <p:nvPr/>
        </p:nvSpPr>
        <p:spPr>
          <a:xfrm>
            <a:off x="7803602" y="1436821"/>
            <a:ext cx="1014263" cy="614306"/>
          </a:xfrm>
          <a:prstGeom prst="rect">
            <a:avLst/>
          </a:prstGeom>
          <a:solidFill>
            <a:srgbClr val="FFF697"/>
          </a:solidFill>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Digitaal (grotendeels geautomatiseerd)</a:t>
            </a:r>
          </a:p>
        </p:txBody>
      </p:sp>
      <p:sp>
        <p:nvSpPr>
          <p:cNvPr id="59" name="Rectangle 58"/>
          <p:cNvSpPr/>
          <p:nvPr/>
        </p:nvSpPr>
        <p:spPr>
          <a:xfrm>
            <a:off x="7361624" y="3214005"/>
            <a:ext cx="865384" cy="614306"/>
          </a:xfrm>
          <a:prstGeom prst="rect">
            <a:avLst/>
          </a:prstGeom>
          <a:solidFill>
            <a:srgbClr val="FFF697"/>
          </a:solidFill>
          <a:ln w="38100">
            <a:solidFill>
              <a:srgbClr val="FF0000"/>
            </a:solidFill>
          </a:ln>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err="1">
                <a:solidFill>
                  <a:schemeClr val="tx1"/>
                </a:solidFill>
              </a:rPr>
              <a:t>Social</a:t>
            </a:r>
            <a:r>
              <a:rPr lang="nl-NL" sz="1000" dirty="0">
                <a:solidFill>
                  <a:schemeClr val="tx1"/>
                </a:solidFill>
              </a:rPr>
              <a:t> media </a:t>
            </a:r>
            <a:r>
              <a:rPr lang="nl-NL" sz="1000" dirty="0" err="1">
                <a:solidFill>
                  <a:schemeClr val="tx1"/>
                </a:solidFill>
              </a:rPr>
              <a:t>maketing</a:t>
            </a:r>
            <a:endParaRPr lang="nl-NL" sz="1000" dirty="0">
              <a:solidFill>
                <a:schemeClr val="tx1"/>
              </a:solidFill>
            </a:endParaRPr>
          </a:p>
        </p:txBody>
      </p:sp>
      <p:sp>
        <p:nvSpPr>
          <p:cNvPr id="60" name="Rectangle 59"/>
          <p:cNvSpPr/>
          <p:nvPr/>
        </p:nvSpPr>
        <p:spPr>
          <a:xfrm>
            <a:off x="7370911" y="4018608"/>
            <a:ext cx="865384" cy="614306"/>
          </a:xfrm>
          <a:prstGeom prst="rect">
            <a:avLst/>
          </a:prstGeom>
          <a:solidFill>
            <a:srgbClr val="FFF697"/>
          </a:solidFill>
          <a:ln w="38100">
            <a:solidFill>
              <a:srgbClr val="FF0000"/>
            </a:solidFill>
          </a:ln>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PR</a:t>
            </a:r>
          </a:p>
        </p:txBody>
      </p:sp>
      <p:sp>
        <p:nvSpPr>
          <p:cNvPr id="63" name="Rectangle 62"/>
          <p:cNvSpPr/>
          <p:nvPr/>
        </p:nvSpPr>
        <p:spPr>
          <a:xfrm rot="21208899">
            <a:off x="6918028" y="5482922"/>
            <a:ext cx="865384" cy="614306"/>
          </a:xfrm>
          <a:prstGeom prst="rect">
            <a:avLst/>
          </a:prstGeom>
          <a:solidFill>
            <a:srgbClr val="FFF697"/>
          </a:solidFill>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Opbrengst</a:t>
            </a:r>
          </a:p>
          <a:p>
            <a:pPr algn="ctr"/>
            <a:r>
              <a:rPr lang="nl-NL" sz="1000" dirty="0">
                <a:solidFill>
                  <a:schemeClr val="tx1"/>
                </a:solidFill>
              </a:rPr>
              <a:t>per rit</a:t>
            </a:r>
          </a:p>
        </p:txBody>
      </p:sp>
      <p:sp>
        <p:nvSpPr>
          <p:cNvPr id="65" name="Rectangle 64"/>
          <p:cNvSpPr/>
          <p:nvPr/>
        </p:nvSpPr>
        <p:spPr>
          <a:xfrm>
            <a:off x="6107571" y="1789177"/>
            <a:ext cx="865384" cy="614306"/>
          </a:xfrm>
          <a:prstGeom prst="rect">
            <a:avLst/>
          </a:prstGeom>
          <a:solidFill>
            <a:srgbClr val="FFF697"/>
          </a:solidFill>
          <a:ln w="38100">
            <a:solidFill>
              <a:srgbClr val="FF0000"/>
            </a:solidFill>
          </a:ln>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Korte</a:t>
            </a:r>
          </a:p>
          <a:p>
            <a:pPr algn="ctr"/>
            <a:r>
              <a:rPr lang="nl-NL" sz="1000" dirty="0">
                <a:solidFill>
                  <a:schemeClr val="tx1"/>
                </a:solidFill>
              </a:rPr>
              <a:t>wachttijd</a:t>
            </a:r>
          </a:p>
        </p:txBody>
      </p:sp>
      <p:sp>
        <p:nvSpPr>
          <p:cNvPr id="57" name="Rectangle 56"/>
          <p:cNvSpPr/>
          <p:nvPr/>
        </p:nvSpPr>
        <p:spPr>
          <a:xfrm rot="582867">
            <a:off x="1072289" y="3671601"/>
            <a:ext cx="865384" cy="614306"/>
          </a:xfrm>
          <a:prstGeom prst="rect">
            <a:avLst/>
          </a:prstGeom>
          <a:solidFill>
            <a:srgbClr val="FFF697"/>
          </a:solidFill>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Lokale autoriteiten</a:t>
            </a:r>
          </a:p>
        </p:txBody>
      </p:sp>
      <p:sp>
        <p:nvSpPr>
          <p:cNvPr id="62" name="Rectangle 61"/>
          <p:cNvSpPr/>
          <p:nvPr/>
        </p:nvSpPr>
        <p:spPr>
          <a:xfrm rot="582867">
            <a:off x="1038507" y="2050672"/>
            <a:ext cx="865384" cy="614306"/>
          </a:xfrm>
          <a:prstGeom prst="rect">
            <a:avLst/>
          </a:prstGeom>
          <a:solidFill>
            <a:srgbClr val="FFF697"/>
          </a:solidFill>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Betaal-</a:t>
            </a:r>
          </a:p>
          <a:p>
            <a:pPr algn="ctr"/>
            <a:r>
              <a:rPr lang="nl-NL" sz="1000" dirty="0">
                <a:solidFill>
                  <a:schemeClr val="tx1"/>
                </a:solidFill>
              </a:rPr>
              <a:t>diensten</a:t>
            </a:r>
          </a:p>
        </p:txBody>
      </p:sp>
      <p:sp>
        <p:nvSpPr>
          <p:cNvPr id="64" name="Rectangle 63"/>
          <p:cNvSpPr/>
          <p:nvPr/>
        </p:nvSpPr>
        <p:spPr>
          <a:xfrm rot="21281878">
            <a:off x="560191" y="2841178"/>
            <a:ext cx="865384" cy="614306"/>
          </a:xfrm>
          <a:prstGeom prst="rect">
            <a:avLst/>
          </a:prstGeom>
          <a:solidFill>
            <a:srgbClr val="FFF697"/>
          </a:solidFill>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Data providers digitale kaarten</a:t>
            </a:r>
          </a:p>
        </p:txBody>
      </p:sp>
      <p:sp>
        <p:nvSpPr>
          <p:cNvPr id="67" name="Rectangle 66"/>
          <p:cNvSpPr/>
          <p:nvPr/>
        </p:nvSpPr>
        <p:spPr>
          <a:xfrm>
            <a:off x="2767356" y="1091326"/>
            <a:ext cx="865384" cy="614306"/>
          </a:xfrm>
          <a:prstGeom prst="rect">
            <a:avLst/>
          </a:prstGeom>
          <a:solidFill>
            <a:srgbClr val="FFF697"/>
          </a:solidFill>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Marketing voor balans </a:t>
            </a:r>
            <a:r>
              <a:rPr lang="nl-NL" sz="1000" dirty="0" err="1">
                <a:solidFill>
                  <a:schemeClr val="tx1"/>
                </a:solidFill>
              </a:rPr>
              <a:t>supply</a:t>
            </a:r>
            <a:r>
              <a:rPr lang="nl-NL" sz="1000" dirty="0">
                <a:solidFill>
                  <a:schemeClr val="tx1"/>
                </a:solidFill>
              </a:rPr>
              <a:t> </a:t>
            </a:r>
          </a:p>
          <a:p>
            <a:pPr algn="ctr"/>
            <a:r>
              <a:rPr lang="nl-NL" sz="1000" dirty="0">
                <a:solidFill>
                  <a:schemeClr val="tx1"/>
                </a:solidFill>
              </a:rPr>
              <a:t>- </a:t>
            </a:r>
            <a:r>
              <a:rPr lang="nl-NL" sz="1000" dirty="0" err="1">
                <a:solidFill>
                  <a:schemeClr val="tx1"/>
                </a:solidFill>
              </a:rPr>
              <a:t>demand</a:t>
            </a:r>
            <a:endParaRPr lang="nl-NL" sz="1000" dirty="0">
              <a:solidFill>
                <a:schemeClr val="tx1"/>
              </a:solidFill>
            </a:endParaRPr>
          </a:p>
        </p:txBody>
      </p:sp>
      <p:sp>
        <p:nvSpPr>
          <p:cNvPr id="68" name="Rectangle 67"/>
          <p:cNvSpPr/>
          <p:nvPr/>
        </p:nvSpPr>
        <p:spPr>
          <a:xfrm>
            <a:off x="3243839" y="1937803"/>
            <a:ext cx="865384" cy="614306"/>
          </a:xfrm>
          <a:prstGeom prst="rect">
            <a:avLst/>
          </a:prstGeom>
          <a:solidFill>
            <a:srgbClr val="FFF697"/>
          </a:solidFill>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Werving chauffeurs</a:t>
            </a:r>
          </a:p>
        </p:txBody>
      </p:sp>
      <p:sp>
        <p:nvSpPr>
          <p:cNvPr id="69" name="Rectangle 68"/>
          <p:cNvSpPr/>
          <p:nvPr/>
        </p:nvSpPr>
        <p:spPr>
          <a:xfrm rot="360488">
            <a:off x="4043607" y="5128635"/>
            <a:ext cx="865384" cy="614306"/>
          </a:xfrm>
          <a:prstGeom prst="rect">
            <a:avLst/>
          </a:prstGeom>
          <a:solidFill>
            <a:srgbClr val="FFF697"/>
          </a:solidFill>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Betaling ritten aan chauffeurs</a:t>
            </a:r>
          </a:p>
        </p:txBody>
      </p:sp>
      <p:sp>
        <p:nvSpPr>
          <p:cNvPr id="71" name="Rectangle 70"/>
          <p:cNvSpPr/>
          <p:nvPr/>
        </p:nvSpPr>
        <p:spPr>
          <a:xfrm>
            <a:off x="6089841" y="3166017"/>
            <a:ext cx="865384" cy="614306"/>
          </a:xfrm>
          <a:prstGeom prst="rect">
            <a:avLst/>
          </a:prstGeom>
          <a:solidFill>
            <a:srgbClr val="FFF697"/>
          </a:solidFill>
          <a:ln w="38100">
            <a:solidFill>
              <a:schemeClr val="accent2"/>
            </a:solidFill>
          </a:ln>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Flexibele werktijden</a:t>
            </a:r>
          </a:p>
        </p:txBody>
      </p:sp>
      <p:sp>
        <p:nvSpPr>
          <p:cNvPr id="72" name="Rectangle 71"/>
          <p:cNvSpPr/>
          <p:nvPr/>
        </p:nvSpPr>
        <p:spPr>
          <a:xfrm>
            <a:off x="5071431" y="3178582"/>
            <a:ext cx="865384" cy="614306"/>
          </a:xfrm>
          <a:prstGeom prst="rect">
            <a:avLst/>
          </a:prstGeom>
          <a:solidFill>
            <a:srgbClr val="FFF697"/>
          </a:solidFill>
          <a:ln w="38100">
            <a:solidFill>
              <a:schemeClr val="accent2"/>
            </a:solidFill>
          </a:ln>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Eenvoudig bijverdienen</a:t>
            </a:r>
          </a:p>
        </p:txBody>
      </p:sp>
      <p:sp>
        <p:nvSpPr>
          <p:cNvPr id="74" name="Rectangle 73"/>
          <p:cNvSpPr/>
          <p:nvPr/>
        </p:nvSpPr>
        <p:spPr>
          <a:xfrm>
            <a:off x="8014240" y="5372303"/>
            <a:ext cx="865384" cy="614306"/>
          </a:xfrm>
          <a:prstGeom prst="rect">
            <a:avLst/>
          </a:prstGeom>
          <a:solidFill>
            <a:srgbClr val="FFF697"/>
          </a:solidFill>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Variabele prijs </a:t>
            </a:r>
            <a:r>
              <a:rPr lang="nl-NL" sz="1000" dirty="0" err="1">
                <a:solidFill>
                  <a:schemeClr val="tx1"/>
                </a:solidFill>
              </a:rPr>
              <a:t>obv</a:t>
            </a:r>
            <a:r>
              <a:rPr lang="nl-NL" sz="1000" dirty="0">
                <a:solidFill>
                  <a:schemeClr val="tx1"/>
                </a:solidFill>
              </a:rPr>
              <a:t> vraag en aanbod</a:t>
            </a:r>
          </a:p>
        </p:txBody>
      </p:sp>
      <p:sp>
        <p:nvSpPr>
          <p:cNvPr id="55" name="Rectangle 54"/>
          <p:cNvSpPr/>
          <p:nvPr/>
        </p:nvSpPr>
        <p:spPr>
          <a:xfrm>
            <a:off x="5587220" y="4034700"/>
            <a:ext cx="865384" cy="614306"/>
          </a:xfrm>
          <a:prstGeom prst="rect">
            <a:avLst/>
          </a:prstGeom>
          <a:solidFill>
            <a:srgbClr val="FFF697"/>
          </a:solidFill>
          <a:ln w="38100">
            <a:solidFill>
              <a:schemeClr val="accent2"/>
            </a:solidFill>
          </a:ln>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Passagiers on </a:t>
            </a:r>
            <a:r>
              <a:rPr lang="nl-NL" sz="1000" dirty="0" err="1">
                <a:solidFill>
                  <a:schemeClr val="tx1"/>
                </a:solidFill>
              </a:rPr>
              <a:t>demand</a:t>
            </a:r>
            <a:endParaRPr lang="nl-NL" sz="1000" dirty="0">
              <a:solidFill>
                <a:schemeClr val="tx1"/>
              </a:solidFill>
            </a:endParaRPr>
          </a:p>
        </p:txBody>
      </p:sp>
      <p:sp>
        <p:nvSpPr>
          <p:cNvPr id="58" name="Rectangle 57"/>
          <p:cNvSpPr/>
          <p:nvPr/>
        </p:nvSpPr>
        <p:spPr>
          <a:xfrm>
            <a:off x="8214461" y="114684"/>
            <a:ext cx="243739" cy="154008"/>
          </a:xfrm>
          <a:prstGeom prst="rect">
            <a:avLst/>
          </a:prstGeom>
          <a:solidFill>
            <a:srgbClr val="FFF697"/>
          </a:solidFill>
          <a:ln w="38100">
            <a:solidFill>
              <a:srgbClr val="FF0000"/>
            </a:solidFill>
          </a:ln>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endParaRPr lang="nl-NL" sz="1000" dirty="0">
              <a:solidFill>
                <a:schemeClr val="tx1"/>
              </a:solidFill>
            </a:endParaRPr>
          </a:p>
        </p:txBody>
      </p:sp>
      <p:sp>
        <p:nvSpPr>
          <p:cNvPr id="61" name="Rectangle 60"/>
          <p:cNvSpPr/>
          <p:nvPr/>
        </p:nvSpPr>
        <p:spPr>
          <a:xfrm>
            <a:off x="8214461" y="411197"/>
            <a:ext cx="243740" cy="140530"/>
          </a:xfrm>
          <a:prstGeom prst="rect">
            <a:avLst/>
          </a:prstGeom>
          <a:solidFill>
            <a:srgbClr val="FFF697"/>
          </a:solidFill>
          <a:ln w="38100">
            <a:solidFill>
              <a:schemeClr val="accent2"/>
            </a:solidFill>
          </a:ln>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endParaRPr lang="nl-NL" sz="1000" dirty="0">
              <a:solidFill>
                <a:schemeClr val="tx1"/>
              </a:solidFill>
            </a:endParaRPr>
          </a:p>
        </p:txBody>
      </p:sp>
      <p:sp>
        <p:nvSpPr>
          <p:cNvPr id="2" name="TextBox 1"/>
          <p:cNvSpPr txBox="1"/>
          <p:nvPr/>
        </p:nvSpPr>
        <p:spPr>
          <a:xfrm>
            <a:off x="8592455" y="114684"/>
            <a:ext cx="551433" cy="153888"/>
          </a:xfrm>
          <a:prstGeom prst="rect">
            <a:avLst/>
          </a:prstGeom>
          <a:noFill/>
        </p:spPr>
        <p:txBody>
          <a:bodyPr wrap="none" lIns="0" tIns="0" rIns="0" bIns="0" rtlCol="0">
            <a:spAutoFit/>
          </a:bodyPr>
          <a:lstStyle/>
          <a:p>
            <a:r>
              <a:rPr lang="nl-NL" sz="1000" dirty="0">
                <a:gradFill>
                  <a:gsLst>
                    <a:gs pos="0">
                      <a:schemeClr val="tx1"/>
                    </a:gs>
                    <a:gs pos="86000">
                      <a:schemeClr val="tx1"/>
                    </a:gs>
                  </a:gsLst>
                  <a:lin ang="5400000" scaled="0"/>
                </a:gradFill>
              </a:rPr>
              <a:t>Passagiers</a:t>
            </a:r>
          </a:p>
        </p:txBody>
      </p:sp>
      <p:sp>
        <p:nvSpPr>
          <p:cNvPr id="70" name="TextBox 69"/>
          <p:cNvSpPr txBox="1"/>
          <p:nvPr/>
        </p:nvSpPr>
        <p:spPr>
          <a:xfrm>
            <a:off x="8592455" y="398069"/>
            <a:ext cx="577081" cy="153888"/>
          </a:xfrm>
          <a:prstGeom prst="rect">
            <a:avLst/>
          </a:prstGeom>
          <a:noFill/>
        </p:spPr>
        <p:txBody>
          <a:bodyPr wrap="none" lIns="0" tIns="0" rIns="0" bIns="0" rtlCol="0">
            <a:spAutoFit/>
          </a:bodyPr>
          <a:lstStyle/>
          <a:p>
            <a:r>
              <a:rPr lang="nl-NL" sz="1000" dirty="0">
                <a:gradFill>
                  <a:gsLst>
                    <a:gs pos="0">
                      <a:schemeClr val="tx1"/>
                    </a:gs>
                    <a:gs pos="86000">
                      <a:schemeClr val="tx1"/>
                    </a:gs>
                  </a:gsLst>
                  <a:lin ang="5400000" scaled="0"/>
                </a:gradFill>
              </a:rPr>
              <a:t>Chauffeurs</a:t>
            </a:r>
          </a:p>
        </p:txBody>
      </p:sp>
      <p:pic>
        <p:nvPicPr>
          <p:cNvPr id="73" name="Picture 2" descr="Afbeeldingsresultaat voor logo ub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02482" y="218848"/>
            <a:ext cx="1681101" cy="358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92660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18783" y="243281"/>
            <a:ext cx="2359107" cy="369332"/>
          </a:xfrm>
          <a:prstGeom prst="rect">
            <a:avLst/>
          </a:prstGeom>
          <a:noFill/>
        </p:spPr>
        <p:txBody>
          <a:bodyPr wrap="none" rtlCol="0">
            <a:spAutoFit/>
          </a:bodyPr>
          <a:lstStyle/>
          <a:p>
            <a:r>
              <a:rPr lang="nl-NL" dirty="0"/>
              <a:t>Business Model Canvas</a:t>
            </a:r>
          </a:p>
        </p:txBody>
      </p:sp>
      <p:sp>
        <p:nvSpPr>
          <p:cNvPr id="7" name="Rectangle 6"/>
          <p:cNvSpPr/>
          <p:nvPr/>
        </p:nvSpPr>
        <p:spPr>
          <a:xfrm>
            <a:off x="318783" y="721453"/>
            <a:ext cx="2359107" cy="419449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sz="1200"/>
          </a:p>
        </p:txBody>
      </p:sp>
      <p:sp>
        <p:nvSpPr>
          <p:cNvPr id="8" name="Rectangle 7"/>
          <p:cNvSpPr/>
          <p:nvPr/>
        </p:nvSpPr>
        <p:spPr>
          <a:xfrm>
            <a:off x="2675538" y="721453"/>
            <a:ext cx="2263226" cy="209724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sz="1200"/>
          </a:p>
        </p:txBody>
      </p:sp>
      <p:sp>
        <p:nvSpPr>
          <p:cNvPr id="9" name="Rectangle 8"/>
          <p:cNvSpPr/>
          <p:nvPr/>
        </p:nvSpPr>
        <p:spPr>
          <a:xfrm>
            <a:off x="2677890" y="2822294"/>
            <a:ext cx="2263227" cy="209724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sz="1200"/>
          </a:p>
        </p:txBody>
      </p:sp>
      <p:sp>
        <p:nvSpPr>
          <p:cNvPr id="10" name="Rectangle 9"/>
          <p:cNvSpPr/>
          <p:nvPr/>
        </p:nvSpPr>
        <p:spPr>
          <a:xfrm>
            <a:off x="4941117" y="721453"/>
            <a:ext cx="2290193" cy="419449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sz="1200"/>
          </a:p>
        </p:txBody>
      </p:sp>
      <p:sp>
        <p:nvSpPr>
          <p:cNvPr id="11" name="Rectangle 10"/>
          <p:cNvSpPr/>
          <p:nvPr/>
        </p:nvSpPr>
        <p:spPr>
          <a:xfrm>
            <a:off x="7226603" y="721453"/>
            <a:ext cx="2332140" cy="209724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sz="1200"/>
          </a:p>
        </p:txBody>
      </p:sp>
      <p:sp>
        <p:nvSpPr>
          <p:cNvPr id="12" name="Rectangle 11"/>
          <p:cNvSpPr/>
          <p:nvPr/>
        </p:nvSpPr>
        <p:spPr>
          <a:xfrm>
            <a:off x="7226603" y="2822294"/>
            <a:ext cx="2332140" cy="209724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sz="1200"/>
          </a:p>
        </p:txBody>
      </p:sp>
      <p:sp>
        <p:nvSpPr>
          <p:cNvPr id="13" name="Rectangle 12"/>
          <p:cNvSpPr/>
          <p:nvPr/>
        </p:nvSpPr>
        <p:spPr>
          <a:xfrm>
            <a:off x="9545293" y="721453"/>
            <a:ext cx="2290193" cy="419449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200"/>
          </a:p>
        </p:txBody>
      </p:sp>
      <p:sp>
        <p:nvSpPr>
          <p:cNvPr id="14" name="Rectangle 13"/>
          <p:cNvSpPr/>
          <p:nvPr/>
        </p:nvSpPr>
        <p:spPr>
          <a:xfrm>
            <a:off x="318783" y="4915949"/>
            <a:ext cx="5763235" cy="159390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sz="1200"/>
          </a:p>
        </p:txBody>
      </p:sp>
      <p:sp>
        <p:nvSpPr>
          <p:cNvPr id="15" name="Rectangle 14"/>
          <p:cNvSpPr/>
          <p:nvPr/>
        </p:nvSpPr>
        <p:spPr>
          <a:xfrm>
            <a:off x="6082019" y="4915949"/>
            <a:ext cx="5753468" cy="159390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200"/>
          </a:p>
        </p:txBody>
      </p:sp>
      <p:sp>
        <p:nvSpPr>
          <p:cNvPr id="17" name="TextBox 16"/>
          <p:cNvSpPr txBox="1"/>
          <p:nvPr/>
        </p:nvSpPr>
        <p:spPr>
          <a:xfrm>
            <a:off x="387698" y="721453"/>
            <a:ext cx="783933" cy="184666"/>
          </a:xfrm>
          <a:prstGeom prst="rect">
            <a:avLst/>
          </a:prstGeom>
          <a:noFill/>
        </p:spPr>
        <p:txBody>
          <a:bodyPr wrap="none" lIns="0" tIns="0" rIns="0" bIns="0" rtlCol="0">
            <a:spAutoFit/>
          </a:bodyPr>
          <a:lstStyle/>
          <a:p>
            <a:r>
              <a:rPr lang="nl-NL" sz="1200" dirty="0"/>
              <a:t>Key partners</a:t>
            </a:r>
          </a:p>
        </p:txBody>
      </p:sp>
      <p:sp>
        <p:nvSpPr>
          <p:cNvPr id="18" name="TextBox 17"/>
          <p:cNvSpPr txBox="1"/>
          <p:nvPr/>
        </p:nvSpPr>
        <p:spPr>
          <a:xfrm>
            <a:off x="2705659" y="760181"/>
            <a:ext cx="812210" cy="184666"/>
          </a:xfrm>
          <a:prstGeom prst="rect">
            <a:avLst/>
          </a:prstGeom>
          <a:noFill/>
        </p:spPr>
        <p:txBody>
          <a:bodyPr wrap="none" lIns="0" tIns="0" rIns="0" bIns="0" rtlCol="0">
            <a:spAutoFit/>
          </a:bodyPr>
          <a:lstStyle/>
          <a:p>
            <a:r>
              <a:rPr lang="en-GB" sz="1200" dirty="0"/>
              <a:t>Key activities</a:t>
            </a:r>
          </a:p>
        </p:txBody>
      </p:sp>
      <p:sp>
        <p:nvSpPr>
          <p:cNvPr id="19" name="TextBox 18"/>
          <p:cNvSpPr txBox="1"/>
          <p:nvPr/>
        </p:nvSpPr>
        <p:spPr>
          <a:xfrm>
            <a:off x="2707502" y="2857429"/>
            <a:ext cx="862416" cy="184666"/>
          </a:xfrm>
          <a:prstGeom prst="rect">
            <a:avLst/>
          </a:prstGeom>
          <a:noFill/>
        </p:spPr>
        <p:txBody>
          <a:bodyPr wrap="none" lIns="0" tIns="0" rIns="0" bIns="0" rtlCol="0">
            <a:spAutoFit/>
          </a:bodyPr>
          <a:lstStyle/>
          <a:p>
            <a:r>
              <a:rPr lang="en-US" sz="1200" dirty="0"/>
              <a:t>Key resources</a:t>
            </a:r>
          </a:p>
        </p:txBody>
      </p:sp>
      <p:sp>
        <p:nvSpPr>
          <p:cNvPr id="20" name="TextBox 19"/>
          <p:cNvSpPr txBox="1"/>
          <p:nvPr/>
        </p:nvSpPr>
        <p:spPr>
          <a:xfrm>
            <a:off x="5019439" y="721453"/>
            <a:ext cx="1159100" cy="184666"/>
          </a:xfrm>
          <a:prstGeom prst="rect">
            <a:avLst/>
          </a:prstGeom>
          <a:noFill/>
        </p:spPr>
        <p:txBody>
          <a:bodyPr wrap="none" lIns="0" tIns="0" rIns="0" bIns="0" rtlCol="0">
            <a:spAutoFit/>
          </a:bodyPr>
          <a:lstStyle/>
          <a:p>
            <a:r>
              <a:rPr lang="en-US" sz="1200" dirty="0"/>
              <a:t>Value propositions</a:t>
            </a:r>
          </a:p>
        </p:txBody>
      </p:sp>
      <p:sp>
        <p:nvSpPr>
          <p:cNvPr id="21" name="TextBox 20"/>
          <p:cNvSpPr txBox="1"/>
          <p:nvPr/>
        </p:nvSpPr>
        <p:spPr>
          <a:xfrm>
            <a:off x="7282066" y="713280"/>
            <a:ext cx="1441677" cy="184666"/>
          </a:xfrm>
          <a:prstGeom prst="rect">
            <a:avLst/>
          </a:prstGeom>
          <a:noFill/>
        </p:spPr>
        <p:txBody>
          <a:bodyPr wrap="none" lIns="0" tIns="0" rIns="0" bIns="0" rtlCol="0">
            <a:spAutoFit/>
          </a:bodyPr>
          <a:lstStyle/>
          <a:p>
            <a:r>
              <a:rPr lang="en-US" sz="1200" dirty="0"/>
              <a:t>Customer relationships</a:t>
            </a:r>
          </a:p>
        </p:txBody>
      </p:sp>
      <p:sp>
        <p:nvSpPr>
          <p:cNvPr id="22" name="TextBox 21"/>
          <p:cNvSpPr txBox="1"/>
          <p:nvPr/>
        </p:nvSpPr>
        <p:spPr>
          <a:xfrm>
            <a:off x="7314932" y="2967226"/>
            <a:ext cx="569067" cy="184666"/>
          </a:xfrm>
          <a:prstGeom prst="rect">
            <a:avLst/>
          </a:prstGeom>
          <a:noFill/>
        </p:spPr>
        <p:txBody>
          <a:bodyPr wrap="none" lIns="0" tIns="0" rIns="0" bIns="0" rtlCol="0">
            <a:spAutoFit/>
          </a:bodyPr>
          <a:lstStyle/>
          <a:p>
            <a:r>
              <a:rPr lang="en-US" sz="1200" dirty="0"/>
              <a:t>Channels</a:t>
            </a:r>
          </a:p>
        </p:txBody>
      </p:sp>
      <p:sp>
        <p:nvSpPr>
          <p:cNvPr id="23" name="TextBox 22"/>
          <p:cNvSpPr txBox="1"/>
          <p:nvPr/>
        </p:nvSpPr>
        <p:spPr>
          <a:xfrm>
            <a:off x="9610806" y="713280"/>
            <a:ext cx="1427186" cy="276999"/>
          </a:xfrm>
          <a:prstGeom prst="rect">
            <a:avLst/>
          </a:prstGeom>
          <a:noFill/>
        </p:spPr>
        <p:txBody>
          <a:bodyPr wrap="none" rtlCol="0">
            <a:spAutoFit/>
          </a:bodyPr>
          <a:lstStyle/>
          <a:p>
            <a:r>
              <a:rPr lang="en-US" sz="1200" dirty="0"/>
              <a:t>Customer segments</a:t>
            </a:r>
          </a:p>
        </p:txBody>
      </p:sp>
      <p:sp>
        <p:nvSpPr>
          <p:cNvPr id="24" name="TextBox 23"/>
          <p:cNvSpPr txBox="1"/>
          <p:nvPr/>
        </p:nvSpPr>
        <p:spPr>
          <a:xfrm>
            <a:off x="385079" y="4947539"/>
            <a:ext cx="877741" cy="184666"/>
          </a:xfrm>
          <a:prstGeom prst="rect">
            <a:avLst/>
          </a:prstGeom>
          <a:noFill/>
        </p:spPr>
        <p:txBody>
          <a:bodyPr wrap="none" lIns="0" tIns="0" rIns="0" bIns="0" rtlCol="0">
            <a:spAutoFit/>
          </a:bodyPr>
          <a:lstStyle/>
          <a:p>
            <a:r>
              <a:rPr lang="en-US" sz="1200" dirty="0"/>
              <a:t>Cost structure</a:t>
            </a:r>
          </a:p>
        </p:txBody>
      </p:sp>
      <p:sp>
        <p:nvSpPr>
          <p:cNvPr id="25" name="TextBox 24"/>
          <p:cNvSpPr txBox="1"/>
          <p:nvPr/>
        </p:nvSpPr>
        <p:spPr>
          <a:xfrm>
            <a:off x="6148314" y="4947539"/>
            <a:ext cx="1070101" cy="184666"/>
          </a:xfrm>
          <a:prstGeom prst="rect">
            <a:avLst/>
          </a:prstGeom>
          <a:noFill/>
        </p:spPr>
        <p:txBody>
          <a:bodyPr wrap="none" lIns="0" tIns="0" rIns="0" bIns="0" rtlCol="0">
            <a:spAutoFit/>
          </a:bodyPr>
          <a:lstStyle/>
          <a:p>
            <a:r>
              <a:rPr lang="en-US" sz="1200" dirty="0"/>
              <a:t>Revenue streams</a:t>
            </a:r>
          </a:p>
        </p:txBody>
      </p:sp>
      <p:pic>
        <p:nvPicPr>
          <p:cNvPr id="34" name="Picture 33"/>
          <p:cNvPicPr>
            <a:picLocks noChangeAspect="1"/>
          </p:cNvPicPr>
          <p:nvPr/>
        </p:nvPicPr>
        <p:blipFill>
          <a:blip r:embed="rId2"/>
          <a:stretch>
            <a:fillRect/>
          </a:stretch>
        </p:blipFill>
        <p:spPr>
          <a:xfrm>
            <a:off x="2122612" y="780120"/>
            <a:ext cx="455517" cy="436663"/>
          </a:xfrm>
          <a:prstGeom prst="rect">
            <a:avLst/>
          </a:prstGeom>
        </p:spPr>
      </p:pic>
      <p:pic>
        <p:nvPicPr>
          <p:cNvPr id="52" name="Picture 30" descr="Afbeeldingsresultaat voor logo air bn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06033" y="166566"/>
            <a:ext cx="830904" cy="555826"/>
          </a:xfrm>
          <a:prstGeom prst="rect">
            <a:avLst/>
          </a:prstGeom>
          <a:noFill/>
          <a:extLst>
            <a:ext uri="{909E8E84-426E-40DD-AFC4-6F175D3DCCD1}">
              <a14:hiddenFill xmlns:a14="http://schemas.microsoft.com/office/drawing/2010/main">
                <a:solidFill>
                  <a:srgbClr val="FFFFFF"/>
                </a:solidFill>
              </a14:hiddenFill>
            </a:ext>
          </a:extLst>
        </p:spPr>
      </p:pic>
      <p:sp>
        <p:nvSpPr>
          <p:cNvPr id="55" name="Rectangle 54"/>
          <p:cNvSpPr/>
          <p:nvPr/>
        </p:nvSpPr>
        <p:spPr>
          <a:xfrm>
            <a:off x="955072" y="1081268"/>
            <a:ext cx="865384" cy="614306"/>
          </a:xfrm>
          <a:prstGeom prst="rect">
            <a:avLst/>
          </a:prstGeom>
          <a:solidFill>
            <a:srgbClr val="FFF697"/>
          </a:solidFill>
          <a:ln w="38100">
            <a:solidFill>
              <a:schemeClr val="accent2"/>
            </a:solidFill>
          </a:ln>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Verhuurders</a:t>
            </a:r>
          </a:p>
        </p:txBody>
      </p:sp>
      <p:sp>
        <p:nvSpPr>
          <p:cNvPr id="58" name="Rectangle 57"/>
          <p:cNvSpPr/>
          <p:nvPr/>
        </p:nvSpPr>
        <p:spPr>
          <a:xfrm>
            <a:off x="955072" y="1858753"/>
            <a:ext cx="865384" cy="614306"/>
          </a:xfrm>
          <a:prstGeom prst="rect">
            <a:avLst/>
          </a:prstGeom>
          <a:solidFill>
            <a:srgbClr val="FFF697"/>
          </a:solidFill>
          <a:ln w="38100">
            <a:solidFill>
              <a:srgbClr val="FF0000"/>
            </a:solidFill>
          </a:ln>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Huurders</a:t>
            </a:r>
          </a:p>
        </p:txBody>
      </p:sp>
      <p:sp>
        <p:nvSpPr>
          <p:cNvPr id="61" name="Rectangle 60"/>
          <p:cNvSpPr/>
          <p:nvPr/>
        </p:nvSpPr>
        <p:spPr>
          <a:xfrm>
            <a:off x="959490" y="2628794"/>
            <a:ext cx="865384" cy="614306"/>
          </a:xfrm>
          <a:prstGeom prst="rect">
            <a:avLst/>
          </a:prstGeom>
          <a:solidFill>
            <a:srgbClr val="FFF697"/>
          </a:solidFill>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Fotografen</a:t>
            </a:r>
          </a:p>
          <a:p>
            <a:pPr algn="ctr"/>
            <a:r>
              <a:rPr lang="nl-NL" sz="1000" dirty="0">
                <a:solidFill>
                  <a:schemeClr val="tx1"/>
                </a:solidFill>
              </a:rPr>
              <a:t>(freelance)</a:t>
            </a:r>
          </a:p>
        </p:txBody>
      </p:sp>
      <p:sp>
        <p:nvSpPr>
          <p:cNvPr id="66" name="Rectangle 65"/>
          <p:cNvSpPr/>
          <p:nvPr/>
        </p:nvSpPr>
        <p:spPr>
          <a:xfrm>
            <a:off x="955072" y="3398835"/>
            <a:ext cx="865384" cy="614306"/>
          </a:xfrm>
          <a:prstGeom prst="rect">
            <a:avLst/>
          </a:prstGeom>
          <a:solidFill>
            <a:srgbClr val="FFF697"/>
          </a:solidFill>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Investeerders</a:t>
            </a:r>
          </a:p>
        </p:txBody>
      </p:sp>
      <p:sp>
        <p:nvSpPr>
          <p:cNvPr id="70" name="Rectangle 69"/>
          <p:cNvSpPr/>
          <p:nvPr/>
        </p:nvSpPr>
        <p:spPr>
          <a:xfrm>
            <a:off x="963416" y="4145908"/>
            <a:ext cx="865384" cy="614306"/>
          </a:xfrm>
          <a:prstGeom prst="rect">
            <a:avLst/>
          </a:prstGeom>
          <a:solidFill>
            <a:srgbClr val="FFF697"/>
          </a:solidFill>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Betaal-</a:t>
            </a:r>
          </a:p>
          <a:p>
            <a:pPr algn="ctr"/>
            <a:r>
              <a:rPr lang="nl-NL" sz="1000" dirty="0">
                <a:solidFill>
                  <a:schemeClr val="tx1"/>
                </a:solidFill>
              </a:rPr>
              <a:t>diensten</a:t>
            </a:r>
          </a:p>
        </p:txBody>
      </p:sp>
      <p:sp>
        <p:nvSpPr>
          <p:cNvPr id="73" name="Rectangle 72"/>
          <p:cNvSpPr/>
          <p:nvPr/>
        </p:nvSpPr>
        <p:spPr>
          <a:xfrm>
            <a:off x="3293262" y="1108990"/>
            <a:ext cx="865384" cy="614306"/>
          </a:xfrm>
          <a:prstGeom prst="rect">
            <a:avLst/>
          </a:prstGeom>
          <a:solidFill>
            <a:srgbClr val="FFF697"/>
          </a:solidFill>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Product ontwikkeling / management</a:t>
            </a:r>
          </a:p>
        </p:txBody>
      </p:sp>
      <p:sp>
        <p:nvSpPr>
          <p:cNvPr id="76" name="Rectangle 75"/>
          <p:cNvSpPr/>
          <p:nvPr/>
        </p:nvSpPr>
        <p:spPr>
          <a:xfrm>
            <a:off x="3879157" y="1984751"/>
            <a:ext cx="865384" cy="614306"/>
          </a:xfrm>
          <a:prstGeom prst="rect">
            <a:avLst/>
          </a:prstGeom>
          <a:solidFill>
            <a:srgbClr val="FFF697"/>
          </a:solidFill>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Ontwikkeling/</a:t>
            </a:r>
          </a:p>
          <a:p>
            <a:pPr algn="ctr"/>
            <a:r>
              <a:rPr lang="nl-NL" sz="1000" dirty="0">
                <a:solidFill>
                  <a:schemeClr val="tx1"/>
                </a:solidFill>
              </a:rPr>
              <a:t>onderhoud verhuurder netwerk</a:t>
            </a:r>
          </a:p>
        </p:txBody>
      </p:sp>
      <p:sp>
        <p:nvSpPr>
          <p:cNvPr id="77" name="Rectangle 76"/>
          <p:cNvSpPr/>
          <p:nvPr/>
        </p:nvSpPr>
        <p:spPr>
          <a:xfrm>
            <a:off x="2819550" y="1984751"/>
            <a:ext cx="865384" cy="614306"/>
          </a:xfrm>
          <a:prstGeom prst="rect">
            <a:avLst/>
          </a:prstGeom>
          <a:solidFill>
            <a:srgbClr val="FFF697"/>
          </a:solidFill>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Ontwikkeling/ onderhoud huurder netwerk</a:t>
            </a:r>
          </a:p>
        </p:txBody>
      </p:sp>
      <p:sp>
        <p:nvSpPr>
          <p:cNvPr id="78" name="Rectangle 77"/>
          <p:cNvSpPr/>
          <p:nvPr/>
        </p:nvSpPr>
        <p:spPr>
          <a:xfrm>
            <a:off x="2806033" y="3359219"/>
            <a:ext cx="865384" cy="614306"/>
          </a:xfrm>
          <a:prstGeom prst="rect">
            <a:avLst/>
          </a:prstGeom>
          <a:solidFill>
            <a:srgbClr val="FFF697"/>
          </a:solidFill>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err="1">
                <a:solidFill>
                  <a:schemeClr val="tx1"/>
                </a:solidFill>
              </a:rPr>
              <a:t>Locale</a:t>
            </a:r>
            <a:r>
              <a:rPr lang="nl-NL" sz="1000" dirty="0">
                <a:solidFill>
                  <a:schemeClr val="tx1"/>
                </a:solidFill>
              </a:rPr>
              <a:t> verhuurders</a:t>
            </a:r>
          </a:p>
        </p:txBody>
      </p:sp>
      <p:sp>
        <p:nvSpPr>
          <p:cNvPr id="79" name="Rectangle 78"/>
          <p:cNvSpPr/>
          <p:nvPr/>
        </p:nvSpPr>
        <p:spPr>
          <a:xfrm>
            <a:off x="3857129" y="3359219"/>
            <a:ext cx="865384" cy="614306"/>
          </a:xfrm>
          <a:prstGeom prst="rect">
            <a:avLst/>
          </a:prstGeom>
          <a:solidFill>
            <a:srgbClr val="FFF697"/>
          </a:solidFill>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err="1">
                <a:solidFill>
                  <a:schemeClr val="tx1"/>
                </a:solidFill>
              </a:rPr>
              <a:t>Airbnb</a:t>
            </a:r>
            <a:endParaRPr lang="nl-NL" sz="1000" dirty="0">
              <a:solidFill>
                <a:schemeClr val="tx1"/>
              </a:solidFill>
            </a:endParaRPr>
          </a:p>
          <a:p>
            <a:pPr algn="ctr"/>
            <a:r>
              <a:rPr lang="nl-NL" sz="1000" dirty="0">
                <a:solidFill>
                  <a:schemeClr val="tx1"/>
                </a:solidFill>
              </a:rPr>
              <a:t>platform</a:t>
            </a:r>
          </a:p>
        </p:txBody>
      </p:sp>
      <p:sp>
        <p:nvSpPr>
          <p:cNvPr id="80" name="Rectangle 79"/>
          <p:cNvSpPr/>
          <p:nvPr/>
        </p:nvSpPr>
        <p:spPr>
          <a:xfrm>
            <a:off x="457805" y="5345391"/>
            <a:ext cx="865384" cy="614306"/>
          </a:xfrm>
          <a:prstGeom prst="rect">
            <a:avLst/>
          </a:prstGeom>
          <a:solidFill>
            <a:srgbClr val="FFF697"/>
          </a:solidFill>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Ontwikkeling </a:t>
            </a:r>
            <a:r>
              <a:rPr lang="nl-NL" sz="1000" dirty="0" err="1">
                <a:solidFill>
                  <a:schemeClr val="tx1"/>
                </a:solidFill>
              </a:rPr>
              <a:t>Airbnb</a:t>
            </a:r>
            <a:r>
              <a:rPr lang="nl-NL" sz="1000" dirty="0">
                <a:solidFill>
                  <a:schemeClr val="tx1"/>
                </a:solidFill>
              </a:rPr>
              <a:t> platform</a:t>
            </a:r>
          </a:p>
        </p:txBody>
      </p:sp>
      <p:sp>
        <p:nvSpPr>
          <p:cNvPr id="81" name="Rectangle 80"/>
          <p:cNvSpPr/>
          <p:nvPr/>
        </p:nvSpPr>
        <p:spPr>
          <a:xfrm>
            <a:off x="1484986" y="5336755"/>
            <a:ext cx="865384" cy="614306"/>
          </a:xfrm>
          <a:prstGeom prst="rect">
            <a:avLst/>
          </a:prstGeom>
          <a:solidFill>
            <a:srgbClr val="FFF697"/>
          </a:solidFill>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Personeel-kosten</a:t>
            </a:r>
          </a:p>
        </p:txBody>
      </p:sp>
      <p:sp>
        <p:nvSpPr>
          <p:cNvPr id="82" name="Rectangle 81"/>
          <p:cNvSpPr/>
          <p:nvPr/>
        </p:nvSpPr>
        <p:spPr>
          <a:xfrm>
            <a:off x="2512167" y="5329255"/>
            <a:ext cx="865384" cy="614306"/>
          </a:xfrm>
          <a:prstGeom prst="rect">
            <a:avLst/>
          </a:prstGeom>
          <a:solidFill>
            <a:srgbClr val="FFF697"/>
          </a:solidFill>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Betaling freelance fotografen</a:t>
            </a:r>
          </a:p>
        </p:txBody>
      </p:sp>
      <p:sp>
        <p:nvSpPr>
          <p:cNvPr id="83" name="Rectangle 82"/>
          <p:cNvSpPr/>
          <p:nvPr/>
        </p:nvSpPr>
        <p:spPr>
          <a:xfrm>
            <a:off x="6305137" y="5345391"/>
            <a:ext cx="865384" cy="614306"/>
          </a:xfrm>
          <a:prstGeom prst="rect">
            <a:avLst/>
          </a:prstGeom>
          <a:solidFill>
            <a:srgbClr val="FFF697"/>
          </a:solidFill>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Commissie van verhuurders per </a:t>
            </a:r>
          </a:p>
          <a:p>
            <a:pPr algn="ctr"/>
            <a:r>
              <a:rPr lang="nl-NL" sz="1000" dirty="0">
                <a:solidFill>
                  <a:schemeClr val="tx1"/>
                </a:solidFill>
              </a:rPr>
              <a:t>boeking</a:t>
            </a:r>
          </a:p>
        </p:txBody>
      </p:sp>
      <p:sp>
        <p:nvSpPr>
          <p:cNvPr id="84" name="Rectangle 83"/>
          <p:cNvSpPr/>
          <p:nvPr/>
        </p:nvSpPr>
        <p:spPr>
          <a:xfrm>
            <a:off x="7475980" y="5336755"/>
            <a:ext cx="865384" cy="614306"/>
          </a:xfrm>
          <a:prstGeom prst="rect">
            <a:avLst/>
          </a:prstGeom>
          <a:solidFill>
            <a:srgbClr val="FFF697"/>
          </a:solidFill>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Commissie van huurders per boeking</a:t>
            </a:r>
          </a:p>
        </p:txBody>
      </p:sp>
      <p:sp>
        <p:nvSpPr>
          <p:cNvPr id="85" name="Rectangle 84"/>
          <p:cNvSpPr/>
          <p:nvPr/>
        </p:nvSpPr>
        <p:spPr>
          <a:xfrm>
            <a:off x="5087501" y="1056377"/>
            <a:ext cx="865384" cy="614306"/>
          </a:xfrm>
          <a:prstGeom prst="rect">
            <a:avLst/>
          </a:prstGeom>
          <a:solidFill>
            <a:srgbClr val="FFF697"/>
          </a:solidFill>
          <a:ln w="38100">
            <a:solidFill>
              <a:schemeClr val="accent2"/>
            </a:solidFill>
          </a:ln>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Geld verdienen met ruimte verhuur</a:t>
            </a:r>
          </a:p>
        </p:txBody>
      </p:sp>
      <p:sp>
        <p:nvSpPr>
          <p:cNvPr id="86" name="Rectangle 85"/>
          <p:cNvSpPr/>
          <p:nvPr/>
        </p:nvSpPr>
        <p:spPr>
          <a:xfrm>
            <a:off x="6082018" y="1056377"/>
            <a:ext cx="865384" cy="614306"/>
          </a:xfrm>
          <a:prstGeom prst="rect">
            <a:avLst/>
          </a:prstGeom>
          <a:solidFill>
            <a:srgbClr val="FFF697"/>
          </a:solidFill>
          <a:ln w="38100">
            <a:solidFill>
              <a:schemeClr val="accent2"/>
            </a:solidFill>
          </a:ln>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Garantie</a:t>
            </a:r>
          </a:p>
          <a:p>
            <a:pPr algn="ctr"/>
            <a:r>
              <a:rPr lang="nl-NL" sz="1000" dirty="0">
                <a:solidFill>
                  <a:schemeClr val="tx1"/>
                </a:solidFill>
              </a:rPr>
              <a:t>via </a:t>
            </a:r>
            <a:r>
              <a:rPr lang="nl-NL" sz="1000" dirty="0" err="1">
                <a:solidFill>
                  <a:schemeClr val="tx1"/>
                </a:solidFill>
              </a:rPr>
              <a:t>Airbnb</a:t>
            </a:r>
            <a:endParaRPr lang="nl-NL" sz="1000" dirty="0">
              <a:solidFill>
                <a:schemeClr val="tx1"/>
              </a:solidFill>
            </a:endParaRPr>
          </a:p>
        </p:txBody>
      </p:sp>
      <p:sp>
        <p:nvSpPr>
          <p:cNvPr id="87" name="Rectangle 86"/>
          <p:cNvSpPr/>
          <p:nvPr/>
        </p:nvSpPr>
        <p:spPr>
          <a:xfrm>
            <a:off x="5095097" y="1789675"/>
            <a:ext cx="865384" cy="614306"/>
          </a:xfrm>
          <a:prstGeom prst="rect">
            <a:avLst/>
          </a:prstGeom>
          <a:solidFill>
            <a:srgbClr val="FFF697"/>
          </a:solidFill>
          <a:ln w="38100">
            <a:solidFill>
              <a:schemeClr val="accent2"/>
            </a:solidFill>
          </a:ln>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Gratis</a:t>
            </a:r>
          </a:p>
          <a:p>
            <a:pPr algn="ctr"/>
            <a:r>
              <a:rPr lang="nl-NL" sz="1000" dirty="0" err="1">
                <a:solidFill>
                  <a:schemeClr val="tx1"/>
                </a:solidFill>
              </a:rPr>
              <a:t>fotoshoot</a:t>
            </a:r>
            <a:endParaRPr lang="nl-NL" sz="1000" dirty="0">
              <a:solidFill>
                <a:schemeClr val="tx1"/>
              </a:solidFill>
            </a:endParaRPr>
          </a:p>
        </p:txBody>
      </p:sp>
      <p:sp>
        <p:nvSpPr>
          <p:cNvPr id="88" name="Rectangle 87"/>
          <p:cNvSpPr/>
          <p:nvPr/>
        </p:nvSpPr>
        <p:spPr>
          <a:xfrm>
            <a:off x="5095097" y="3091682"/>
            <a:ext cx="865384" cy="614306"/>
          </a:xfrm>
          <a:prstGeom prst="rect">
            <a:avLst/>
          </a:prstGeom>
          <a:solidFill>
            <a:srgbClr val="FFF697"/>
          </a:solidFill>
          <a:ln w="38100">
            <a:solidFill>
              <a:srgbClr val="FF0000"/>
            </a:solidFill>
          </a:ln>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Overnachten voor lage prijs </a:t>
            </a:r>
            <a:r>
              <a:rPr lang="nl-NL" sz="1000" dirty="0" err="1">
                <a:solidFill>
                  <a:schemeClr val="tx1"/>
                </a:solidFill>
              </a:rPr>
              <a:t>tov</a:t>
            </a:r>
            <a:r>
              <a:rPr lang="nl-NL" sz="1000" dirty="0">
                <a:solidFill>
                  <a:schemeClr val="tx1"/>
                </a:solidFill>
              </a:rPr>
              <a:t> hotel</a:t>
            </a:r>
          </a:p>
        </p:txBody>
      </p:sp>
      <p:sp>
        <p:nvSpPr>
          <p:cNvPr id="89" name="Rectangle 88"/>
          <p:cNvSpPr/>
          <p:nvPr/>
        </p:nvSpPr>
        <p:spPr>
          <a:xfrm>
            <a:off x="6082018" y="3091682"/>
            <a:ext cx="865384" cy="614306"/>
          </a:xfrm>
          <a:prstGeom prst="rect">
            <a:avLst/>
          </a:prstGeom>
          <a:solidFill>
            <a:srgbClr val="FFF697"/>
          </a:solidFill>
          <a:ln w="38100">
            <a:solidFill>
              <a:srgbClr val="FF0000"/>
            </a:solidFill>
          </a:ln>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Overnachten op unieke plaatsen bij </a:t>
            </a:r>
            <a:r>
              <a:rPr lang="nl-NL" sz="1000" dirty="0" err="1">
                <a:solidFill>
                  <a:schemeClr val="tx1"/>
                </a:solidFill>
              </a:rPr>
              <a:t>locals</a:t>
            </a:r>
            <a:endParaRPr lang="nl-NL" sz="1000" dirty="0">
              <a:solidFill>
                <a:schemeClr val="tx1"/>
              </a:solidFill>
            </a:endParaRPr>
          </a:p>
        </p:txBody>
      </p:sp>
      <p:sp>
        <p:nvSpPr>
          <p:cNvPr id="90" name="Rectangle 89"/>
          <p:cNvSpPr/>
          <p:nvPr/>
        </p:nvSpPr>
        <p:spPr>
          <a:xfrm>
            <a:off x="7371589" y="1046918"/>
            <a:ext cx="865384" cy="614306"/>
          </a:xfrm>
          <a:prstGeom prst="rect">
            <a:avLst/>
          </a:prstGeom>
          <a:solidFill>
            <a:srgbClr val="FFF697"/>
          </a:solidFill>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24/7</a:t>
            </a:r>
          </a:p>
          <a:p>
            <a:pPr algn="ctr"/>
            <a:r>
              <a:rPr lang="nl-NL" sz="1000" dirty="0">
                <a:solidFill>
                  <a:schemeClr val="tx1"/>
                </a:solidFill>
              </a:rPr>
              <a:t>support</a:t>
            </a:r>
          </a:p>
        </p:txBody>
      </p:sp>
      <p:sp>
        <p:nvSpPr>
          <p:cNvPr id="91" name="Rectangle 90"/>
          <p:cNvSpPr/>
          <p:nvPr/>
        </p:nvSpPr>
        <p:spPr>
          <a:xfrm>
            <a:off x="8419653" y="1052206"/>
            <a:ext cx="865384" cy="614306"/>
          </a:xfrm>
          <a:prstGeom prst="rect">
            <a:avLst/>
          </a:prstGeom>
          <a:solidFill>
            <a:srgbClr val="FFF697"/>
          </a:solidFill>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Online </a:t>
            </a:r>
            <a:r>
              <a:rPr lang="nl-NL" sz="1000" dirty="0" err="1">
                <a:solidFill>
                  <a:schemeClr val="tx1"/>
                </a:solidFill>
              </a:rPr>
              <a:t>communities</a:t>
            </a:r>
            <a:endParaRPr lang="nl-NL" sz="1000" dirty="0">
              <a:solidFill>
                <a:schemeClr val="tx1"/>
              </a:solidFill>
            </a:endParaRPr>
          </a:p>
        </p:txBody>
      </p:sp>
      <p:sp>
        <p:nvSpPr>
          <p:cNvPr id="92" name="Rectangle 91"/>
          <p:cNvSpPr/>
          <p:nvPr/>
        </p:nvSpPr>
        <p:spPr>
          <a:xfrm>
            <a:off x="7858359" y="1858753"/>
            <a:ext cx="865384" cy="614306"/>
          </a:xfrm>
          <a:prstGeom prst="rect">
            <a:avLst/>
          </a:prstGeom>
          <a:solidFill>
            <a:srgbClr val="FFF697"/>
          </a:solidFill>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Lokale </a:t>
            </a:r>
            <a:r>
              <a:rPr lang="nl-NL" sz="1000" dirty="0" err="1">
                <a:solidFill>
                  <a:schemeClr val="tx1"/>
                </a:solidFill>
              </a:rPr>
              <a:t>Airbnb</a:t>
            </a:r>
            <a:r>
              <a:rPr lang="nl-NL" sz="1000" dirty="0">
                <a:solidFill>
                  <a:schemeClr val="tx1"/>
                </a:solidFill>
              </a:rPr>
              <a:t> </a:t>
            </a:r>
          </a:p>
          <a:p>
            <a:pPr algn="ctr"/>
            <a:r>
              <a:rPr lang="nl-NL" sz="1000" dirty="0">
                <a:solidFill>
                  <a:schemeClr val="tx1"/>
                </a:solidFill>
              </a:rPr>
              <a:t>ambassadeurs</a:t>
            </a:r>
          </a:p>
        </p:txBody>
      </p:sp>
      <p:sp>
        <p:nvSpPr>
          <p:cNvPr id="93" name="Rectangle 92"/>
          <p:cNvSpPr/>
          <p:nvPr/>
        </p:nvSpPr>
        <p:spPr>
          <a:xfrm>
            <a:off x="7300224" y="3243100"/>
            <a:ext cx="865384" cy="614306"/>
          </a:xfrm>
          <a:prstGeom prst="rect">
            <a:avLst/>
          </a:prstGeom>
          <a:solidFill>
            <a:srgbClr val="FFF697"/>
          </a:solidFill>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Mond tot </a:t>
            </a:r>
          </a:p>
          <a:p>
            <a:pPr algn="ctr"/>
            <a:r>
              <a:rPr lang="nl-NL" sz="1000" dirty="0">
                <a:solidFill>
                  <a:schemeClr val="tx1"/>
                </a:solidFill>
              </a:rPr>
              <a:t>mond</a:t>
            </a:r>
          </a:p>
          <a:p>
            <a:pPr algn="ctr"/>
            <a:r>
              <a:rPr lang="nl-NL" sz="1000" dirty="0">
                <a:solidFill>
                  <a:schemeClr val="tx1"/>
                </a:solidFill>
              </a:rPr>
              <a:t>reclame</a:t>
            </a:r>
          </a:p>
        </p:txBody>
      </p:sp>
      <p:sp>
        <p:nvSpPr>
          <p:cNvPr id="94" name="Rectangle 93"/>
          <p:cNvSpPr/>
          <p:nvPr/>
        </p:nvSpPr>
        <p:spPr>
          <a:xfrm>
            <a:off x="8375894" y="3243100"/>
            <a:ext cx="865384" cy="614306"/>
          </a:xfrm>
          <a:prstGeom prst="rect">
            <a:avLst/>
          </a:prstGeom>
          <a:solidFill>
            <a:srgbClr val="FFF697"/>
          </a:solidFill>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Sociale media</a:t>
            </a:r>
          </a:p>
        </p:txBody>
      </p:sp>
      <p:sp>
        <p:nvSpPr>
          <p:cNvPr id="95" name="Rectangle 94"/>
          <p:cNvSpPr/>
          <p:nvPr/>
        </p:nvSpPr>
        <p:spPr>
          <a:xfrm>
            <a:off x="7293807" y="4038257"/>
            <a:ext cx="865384" cy="614306"/>
          </a:xfrm>
          <a:prstGeom prst="rect">
            <a:avLst/>
          </a:prstGeom>
          <a:solidFill>
            <a:srgbClr val="FFF697"/>
          </a:solidFill>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Partner programma’s</a:t>
            </a:r>
          </a:p>
        </p:txBody>
      </p:sp>
      <p:sp>
        <p:nvSpPr>
          <p:cNvPr id="96" name="Rectangle 95"/>
          <p:cNvSpPr/>
          <p:nvPr/>
        </p:nvSpPr>
        <p:spPr>
          <a:xfrm>
            <a:off x="8375894" y="4038257"/>
            <a:ext cx="865384" cy="614306"/>
          </a:xfrm>
          <a:prstGeom prst="rect">
            <a:avLst/>
          </a:prstGeom>
          <a:solidFill>
            <a:srgbClr val="FFF697"/>
          </a:solidFill>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Lokale events</a:t>
            </a:r>
          </a:p>
        </p:txBody>
      </p:sp>
      <p:sp>
        <p:nvSpPr>
          <p:cNvPr id="97" name="Rectangle 96"/>
          <p:cNvSpPr/>
          <p:nvPr/>
        </p:nvSpPr>
        <p:spPr>
          <a:xfrm>
            <a:off x="9780211" y="1046918"/>
            <a:ext cx="865384" cy="614306"/>
          </a:xfrm>
          <a:prstGeom prst="rect">
            <a:avLst/>
          </a:prstGeom>
          <a:solidFill>
            <a:srgbClr val="FFF697"/>
          </a:solidFill>
          <a:ln w="38100">
            <a:solidFill>
              <a:srgbClr val="FF0000"/>
            </a:solidFill>
          </a:ln>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Huurders</a:t>
            </a:r>
          </a:p>
        </p:txBody>
      </p:sp>
      <p:sp>
        <p:nvSpPr>
          <p:cNvPr id="98" name="Rectangle 97"/>
          <p:cNvSpPr/>
          <p:nvPr/>
        </p:nvSpPr>
        <p:spPr>
          <a:xfrm>
            <a:off x="9780211" y="1924610"/>
            <a:ext cx="865384" cy="614306"/>
          </a:xfrm>
          <a:prstGeom prst="rect">
            <a:avLst/>
          </a:prstGeom>
          <a:solidFill>
            <a:srgbClr val="FFF697"/>
          </a:solidFill>
          <a:ln w="38100">
            <a:solidFill>
              <a:schemeClr val="accent2"/>
            </a:solidFill>
          </a:ln>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Verhuurders</a:t>
            </a:r>
          </a:p>
        </p:txBody>
      </p:sp>
      <p:sp>
        <p:nvSpPr>
          <p:cNvPr id="99" name="TextBox 98"/>
          <p:cNvSpPr txBox="1"/>
          <p:nvPr/>
        </p:nvSpPr>
        <p:spPr>
          <a:xfrm>
            <a:off x="6638443" y="6006082"/>
            <a:ext cx="198772" cy="184666"/>
          </a:xfrm>
          <a:prstGeom prst="rect">
            <a:avLst/>
          </a:prstGeom>
          <a:noFill/>
        </p:spPr>
        <p:txBody>
          <a:bodyPr wrap="none" lIns="0" tIns="0" rIns="0" bIns="0" rtlCol="0">
            <a:spAutoFit/>
          </a:bodyPr>
          <a:lstStyle/>
          <a:p>
            <a:r>
              <a:rPr lang="en-US" sz="1200" dirty="0"/>
              <a:t>3%</a:t>
            </a:r>
          </a:p>
        </p:txBody>
      </p:sp>
      <p:sp>
        <p:nvSpPr>
          <p:cNvPr id="100" name="TextBox 99"/>
          <p:cNvSpPr txBox="1"/>
          <p:nvPr/>
        </p:nvSpPr>
        <p:spPr>
          <a:xfrm>
            <a:off x="7679442" y="6006082"/>
            <a:ext cx="458459" cy="184666"/>
          </a:xfrm>
          <a:prstGeom prst="rect">
            <a:avLst/>
          </a:prstGeom>
          <a:noFill/>
        </p:spPr>
        <p:txBody>
          <a:bodyPr wrap="none" lIns="0" tIns="0" rIns="0" bIns="0" rtlCol="0">
            <a:spAutoFit/>
          </a:bodyPr>
          <a:lstStyle/>
          <a:p>
            <a:r>
              <a:rPr lang="en-US" sz="1200" dirty="0"/>
              <a:t>6-12 %</a:t>
            </a:r>
          </a:p>
        </p:txBody>
      </p:sp>
      <p:sp>
        <p:nvSpPr>
          <p:cNvPr id="101" name="Rectangle 100"/>
          <p:cNvSpPr/>
          <p:nvPr/>
        </p:nvSpPr>
        <p:spPr>
          <a:xfrm>
            <a:off x="3600669" y="5329255"/>
            <a:ext cx="865384" cy="614306"/>
          </a:xfrm>
          <a:prstGeom prst="rect">
            <a:avLst/>
          </a:prstGeom>
          <a:solidFill>
            <a:srgbClr val="FFF697"/>
          </a:solidFill>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Verhuurders garantie</a:t>
            </a:r>
          </a:p>
        </p:txBody>
      </p:sp>
      <p:sp>
        <p:nvSpPr>
          <p:cNvPr id="102" name="Rectangle 101"/>
          <p:cNvSpPr/>
          <p:nvPr/>
        </p:nvSpPr>
        <p:spPr>
          <a:xfrm>
            <a:off x="8214461" y="114684"/>
            <a:ext cx="243739" cy="154008"/>
          </a:xfrm>
          <a:prstGeom prst="rect">
            <a:avLst/>
          </a:prstGeom>
          <a:solidFill>
            <a:srgbClr val="FFF697"/>
          </a:solidFill>
          <a:ln w="38100">
            <a:solidFill>
              <a:srgbClr val="FF0000"/>
            </a:solidFill>
          </a:ln>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endParaRPr lang="nl-NL" sz="1000" dirty="0">
              <a:solidFill>
                <a:schemeClr val="tx1"/>
              </a:solidFill>
            </a:endParaRPr>
          </a:p>
        </p:txBody>
      </p:sp>
      <p:sp>
        <p:nvSpPr>
          <p:cNvPr id="103" name="Rectangle 102"/>
          <p:cNvSpPr/>
          <p:nvPr/>
        </p:nvSpPr>
        <p:spPr>
          <a:xfrm>
            <a:off x="8214461" y="411197"/>
            <a:ext cx="243740" cy="140530"/>
          </a:xfrm>
          <a:prstGeom prst="rect">
            <a:avLst/>
          </a:prstGeom>
          <a:solidFill>
            <a:srgbClr val="FFF697"/>
          </a:solidFill>
          <a:ln w="38100">
            <a:solidFill>
              <a:schemeClr val="accent2"/>
            </a:solidFill>
          </a:ln>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endParaRPr lang="nl-NL" sz="1000" dirty="0">
              <a:solidFill>
                <a:schemeClr val="tx1"/>
              </a:solidFill>
            </a:endParaRPr>
          </a:p>
        </p:txBody>
      </p:sp>
      <p:sp>
        <p:nvSpPr>
          <p:cNvPr id="104" name="TextBox 103"/>
          <p:cNvSpPr txBox="1"/>
          <p:nvPr/>
        </p:nvSpPr>
        <p:spPr>
          <a:xfrm>
            <a:off x="8592455" y="114684"/>
            <a:ext cx="493725" cy="153888"/>
          </a:xfrm>
          <a:prstGeom prst="rect">
            <a:avLst/>
          </a:prstGeom>
          <a:noFill/>
        </p:spPr>
        <p:txBody>
          <a:bodyPr wrap="none" lIns="0" tIns="0" rIns="0" bIns="0" rtlCol="0">
            <a:spAutoFit/>
          </a:bodyPr>
          <a:lstStyle/>
          <a:p>
            <a:r>
              <a:rPr lang="nl-NL" sz="1000" dirty="0">
                <a:gradFill>
                  <a:gsLst>
                    <a:gs pos="0">
                      <a:schemeClr val="tx1"/>
                    </a:gs>
                    <a:gs pos="86000">
                      <a:schemeClr val="tx1"/>
                    </a:gs>
                  </a:gsLst>
                  <a:lin ang="5400000" scaled="0"/>
                </a:gradFill>
              </a:rPr>
              <a:t>Huurders</a:t>
            </a:r>
          </a:p>
        </p:txBody>
      </p:sp>
      <p:sp>
        <p:nvSpPr>
          <p:cNvPr id="105" name="TextBox 104"/>
          <p:cNvSpPr txBox="1"/>
          <p:nvPr/>
        </p:nvSpPr>
        <p:spPr>
          <a:xfrm>
            <a:off x="8592455" y="398069"/>
            <a:ext cx="658835" cy="153888"/>
          </a:xfrm>
          <a:prstGeom prst="rect">
            <a:avLst/>
          </a:prstGeom>
          <a:noFill/>
        </p:spPr>
        <p:txBody>
          <a:bodyPr wrap="none" lIns="0" tIns="0" rIns="0" bIns="0" rtlCol="0">
            <a:spAutoFit/>
          </a:bodyPr>
          <a:lstStyle/>
          <a:p>
            <a:r>
              <a:rPr lang="nl-NL" sz="1000" dirty="0">
                <a:gradFill>
                  <a:gsLst>
                    <a:gs pos="0">
                      <a:schemeClr val="tx1"/>
                    </a:gs>
                    <a:gs pos="86000">
                      <a:schemeClr val="tx1"/>
                    </a:gs>
                  </a:gsLst>
                  <a:lin ang="5400000" scaled="0"/>
                </a:gradFill>
              </a:rPr>
              <a:t>Verhuurders</a:t>
            </a:r>
          </a:p>
        </p:txBody>
      </p:sp>
    </p:spTree>
    <p:extLst>
      <p:ext uri="{BB962C8B-B14F-4D97-AF65-F5344CB8AC3E}">
        <p14:creationId xmlns:p14="http://schemas.microsoft.com/office/powerpoint/2010/main" val="28593497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18783" y="243281"/>
            <a:ext cx="2359107" cy="369332"/>
          </a:xfrm>
          <a:prstGeom prst="rect">
            <a:avLst/>
          </a:prstGeom>
          <a:noFill/>
        </p:spPr>
        <p:txBody>
          <a:bodyPr wrap="none" rtlCol="0">
            <a:spAutoFit/>
          </a:bodyPr>
          <a:lstStyle/>
          <a:p>
            <a:r>
              <a:rPr lang="nl-NL" dirty="0"/>
              <a:t>Business Model Canvas</a:t>
            </a:r>
          </a:p>
        </p:txBody>
      </p:sp>
      <p:sp>
        <p:nvSpPr>
          <p:cNvPr id="7" name="Rectangle 6"/>
          <p:cNvSpPr/>
          <p:nvPr/>
        </p:nvSpPr>
        <p:spPr>
          <a:xfrm>
            <a:off x="318783" y="721453"/>
            <a:ext cx="2359107" cy="419449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sz="1200"/>
          </a:p>
        </p:txBody>
      </p:sp>
      <p:sp>
        <p:nvSpPr>
          <p:cNvPr id="8" name="Rectangle 7"/>
          <p:cNvSpPr/>
          <p:nvPr/>
        </p:nvSpPr>
        <p:spPr>
          <a:xfrm>
            <a:off x="2675538" y="721453"/>
            <a:ext cx="2263226" cy="209724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sz="1200"/>
          </a:p>
        </p:txBody>
      </p:sp>
      <p:sp>
        <p:nvSpPr>
          <p:cNvPr id="9" name="Rectangle 8"/>
          <p:cNvSpPr/>
          <p:nvPr/>
        </p:nvSpPr>
        <p:spPr>
          <a:xfrm>
            <a:off x="2677890" y="2822294"/>
            <a:ext cx="2263227" cy="209724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sz="1200"/>
          </a:p>
        </p:txBody>
      </p:sp>
      <p:sp>
        <p:nvSpPr>
          <p:cNvPr id="10" name="Rectangle 9"/>
          <p:cNvSpPr/>
          <p:nvPr/>
        </p:nvSpPr>
        <p:spPr>
          <a:xfrm>
            <a:off x="4941117" y="721453"/>
            <a:ext cx="2290193" cy="419449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sz="1200"/>
          </a:p>
        </p:txBody>
      </p:sp>
      <p:sp>
        <p:nvSpPr>
          <p:cNvPr id="11" name="Rectangle 10"/>
          <p:cNvSpPr/>
          <p:nvPr/>
        </p:nvSpPr>
        <p:spPr>
          <a:xfrm>
            <a:off x="7226603" y="721453"/>
            <a:ext cx="2332140" cy="209724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sz="1200"/>
          </a:p>
        </p:txBody>
      </p:sp>
      <p:sp>
        <p:nvSpPr>
          <p:cNvPr id="12" name="Rectangle 11"/>
          <p:cNvSpPr/>
          <p:nvPr/>
        </p:nvSpPr>
        <p:spPr>
          <a:xfrm>
            <a:off x="7226603" y="2822294"/>
            <a:ext cx="2332140" cy="209724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sz="1200"/>
          </a:p>
        </p:txBody>
      </p:sp>
      <p:sp>
        <p:nvSpPr>
          <p:cNvPr id="13" name="Rectangle 12"/>
          <p:cNvSpPr/>
          <p:nvPr/>
        </p:nvSpPr>
        <p:spPr>
          <a:xfrm>
            <a:off x="9545293" y="721453"/>
            <a:ext cx="2290193" cy="419449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200"/>
          </a:p>
        </p:txBody>
      </p:sp>
      <p:sp>
        <p:nvSpPr>
          <p:cNvPr id="14" name="Rectangle 13"/>
          <p:cNvSpPr/>
          <p:nvPr/>
        </p:nvSpPr>
        <p:spPr>
          <a:xfrm>
            <a:off x="318783" y="4915949"/>
            <a:ext cx="5763235" cy="159390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sz="1200"/>
          </a:p>
        </p:txBody>
      </p:sp>
      <p:sp>
        <p:nvSpPr>
          <p:cNvPr id="15" name="Rectangle 14"/>
          <p:cNvSpPr/>
          <p:nvPr/>
        </p:nvSpPr>
        <p:spPr>
          <a:xfrm>
            <a:off x="6082019" y="4915949"/>
            <a:ext cx="5753468" cy="159390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200"/>
          </a:p>
        </p:txBody>
      </p:sp>
      <p:sp>
        <p:nvSpPr>
          <p:cNvPr id="17" name="TextBox 16"/>
          <p:cNvSpPr txBox="1"/>
          <p:nvPr/>
        </p:nvSpPr>
        <p:spPr>
          <a:xfrm>
            <a:off x="387698" y="721453"/>
            <a:ext cx="783933" cy="184666"/>
          </a:xfrm>
          <a:prstGeom prst="rect">
            <a:avLst/>
          </a:prstGeom>
          <a:noFill/>
        </p:spPr>
        <p:txBody>
          <a:bodyPr wrap="none" lIns="0" tIns="0" rIns="0" bIns="0" rtlCol="0">
            <a:spAutoFit/>
          </a:bodyPr>
          <a:lstStyle/>
          <a:p>
            <a:r>
              <a:rPr lang="nl-NL" sz="1200" dirty="0"/>
              <a:t>Key partners</a:t>
            </a:r>
          </a:p>
        </p:txBody>
      </p:sp>
      <p:sp>
        <p:nvSpPr>
          <p:cNvPr id="18" name="TextBox 17"/>
          <p:cNvSpPr txBox="1"/>
          <p:nvPr/>
        </p:nvSpPr>
        <p:spPr>
          <a:xfrm>
            <a:off x="2705659" y="760181"/>
            <a:ext cx="812210" cy="184666"/>
          </a:xfrm>
          <a:prstGeom prst="rect">
            <a:avLst/>
          </a:prstGeom>
          <a:noFill/>
        </p:spPr>
        <p:txBody>
          <a:bodyPr wrap="none" lIns="0" tIns="0" rIns="0" bIns="0" rtlCol="0">
            <a:spAutoFit/>
          </a:bodyPr>
          <a:lstStyle/>
          <a:p>
            <a:r>
              <a:rPr lang="en-GB" sz="1200" dirty="0"/>
              <a:t>Key activities</a:t>
            </a:r>
          </a:p>
        </p:txBody>
      </p:sp>
      <p:sp>
        <p:nvSpPr>
          <p:cNvPr id="19" name="TextBox 18"/>
          <p:cNvSpPr txBox="1"/>
          <p:nvPr/>
        </p:nvSpPr>
        <p:spPr>
          <a:xfrm>
            <a:off x="2707502" y="2857429"/>
            <a:ext cx="862416" cy="184666"/>
          </a:xfrm>
          <a:prstGeom prst="rect">
            <a:avLst/>
          </a:prstGeom>
          <a:noFill/>
        </p:spPr>
        <p:txBody>
          <a:bodyPr wrap="none" lIns="0" tIns="0" rIns="0" bIns="0" rtlCol="0">
            <a:spAutoFit/>
          </a:bodyPr>
          <a:lstStyle/>
          <a:p>
            <a:r>
              <a:rPr lang="en-US" sz="1200" dirty="0"/>
              <a:t>Key resources</a:t>
            </a:r>
          </a:p>
        </p:txBody>
      </p:sp>
      <p:sp>
        <p:nvSpPr>
          <p:cNvPr id="20" name="TextBox 19"/>
          <p:cNvSpPr txBox="1"/>
          <p:nvPr/>
        </p:nvSpPr>
        <p:spPr>
          <a:xfrm>
            <a:off x="5019439" y="721453"/>
            <a:ext cx="1159100" cy="184666"/>
          </a:xfrm>
          <a:prstGeom prst="rect">
            <a:avLst/>
          </a:prstGeom>
          <a:noFill/>
        </p:spPr>
        <p:txBody>
          <a:bodyPr wrap="none" lIns="0" tIns="0" rIns="0" bIns="0" rtlCol="0">
            <a:spAutoFit/>
          </a:bodyPr>
          <a:lstStyle/>
          <a:p>
            <a:r>
              <a:rPr lang="en-US" sz="1200" dirty="0"/>
              <a:t>Value propositions</a:t>
            </a:r>
          </a:p>
        </p:txBody>
      </p:sp>
      <p:sp>
        <p:nvSpPr>
          <p:cNvPr id="21" name="TextBox 20"/>
          <p:cNvSpPr txBox="1"/>
          <p:nvPr/>
        </p:nvSpPr>
        <p:spPr>
          <a:xfrm>
            <a:off x="7282066" y="713280"/>
            <a:ext cx="1441677" cy="184666"/>
          </a:xfrm>
          <a:prstGeom prst="rect">
            <a:avLst/>
          </a:prstGeom>
          <a:noFill/>
        </p:spPr>
        <p:txBody>
          <a:bodyPr wrap="none" lIns="0" tIns="0" rIns="0" bIns="0" rtlCol="0">
            <a:spAutoFit/>
          </a:bodyPr>
          <a:lstStyle/>
          <a:p>
            <a:r>
              <a:rPr lang="en-US" sz="1200" dirty="0"/>
              <a:t>Customer relationships</a:t>
            </a:r>
          </a:p>
        </p:txBody>
      </p:sp>
      <p:sp>
        <p:nvSpPr>
          <p:cNvPr id="22" name="TextBox 21"/>
          <p:cNvSpPr txBox="1"/>
          <p:nvPr/>
        </p:nvSpPr>
        <p:spPr>
          <a:xfrm>
            <a:off x="7314932" y="2967226"/>
            <a:ext cx="569067" cy="184666"/>
          </a:xfrm>
          <a:prstGeom prst="rect">
            <a:avLst/>
          </a:prstGeom>
          <a:noFill/>
        </p:spPr>
        <p:txBody>
          <a:bodyPr wrap="none" lIns="0" tIns="0" rIns="0" bIns="0" rtlCol="0">
            <a:spAutoFit/>
          </a:bodyPr>
          <a:lstStyle/>
          <a:p>
            <a:r>
              <a:rPr lang="en-US" sz="1200" dirty="0"/>
              <a:t>Channels</a:t>
            </a:r>
          </a:p>
        </p:txBody>
      </p:sp>
      <p:sp>
        <p:nvSpPr>
          <p:cNvPr id="23" name="TextBox 22"/>
          <p:cNvSpPr txBox="1"/>
          <p:nvPr/>
        </p:nvSpPr>
        <p:spPr>
          <a:xfrm>
            <a:off x="9610806" y="713280"/>
            <a:ext cx="1427186" cy="276999"/>
          </a:xfrm>
          <a:prstGeom prst="rect">
            <a:avLst/>
          </a:prstGeom>
          <a:noFill/>
        </p:spPr>
        <p:txBody>
          <a:bodyPr wrap="none" rtlCol="0">
            <a:spAutoFit/>
          </a:bodyPr>
          <a:lstStyle/>
          <a:p>
            <a:r>
              <a:rPr lang="en-US" sz="1200" dirty="0"/>
              <a:t>Customer segments</a:t>
            </a:r>
          </a:p>
        </p:txBody>
      </p:sp>
      <p:sp>
        <p:nvSpPr>
          <p:cNvPr id="24" name="TextBox 23"/>
          <p:cNvSpPr txBox="1"/>
          <p:nvPr/>
        </p:nvSpPr>
        <p:spPr>
          <a:xfrm>
            <a:off x="385079" y="4947539"/>
            <a:ext cx="877741" cy="184666"/>
          </a:xfrm>
          <a:prstGeom prst="rect">
            <a:avLst/>
          </a:prstGeom>
          <a:noFill/>
        </p:spPr>
        <p:txBody>
          <a:bodyPr wrap="none" lIns="0" tIns="0" rIns="0" bIns="0" rtlCol="0">
            <a:spAutoFit/>
          </a:bodyPr>
          <a:lstStyle/>
          <a:p>
            <a:r>
              <a:rPr lang="en-US" sz="1200" dirty="0"/>
              <a:t>Cost structure</a:t>
            </a:r>
          </a:p>
        </p:txBody>
      </p:sp>
      <p:sp>
        <p:nvSpPr>
          <p:cNvPr id="25" name="TextBox 24"/>
          <p:cNvSpPr txBox="1"/>
          <p:nvPr/>
        </p:nvSpPr>
        <p:spPr>
          <a:xfrm>
            <a:off x="6148314" y="4947539"/>
            <a:ext cx="1070101" cy="184666"/>
          </a:xfrm>
          <a:prstGeom prst="rect">
            <a:avLst/>
          </a:prstGeom>
          <a:noFill/>
        </p:spPr>
        <p:txBody>
          <a:bodyPr wrap="none" lIns="0" tIns="0" rIns="0" bIns="0" rtlCol="0">
            <a:spAutoFit/>
          </a:bodyPr>
          <a:lstStyle/>
          <a:p>
            <a:r>
              <a:rPr lang="en-US" sz="1200" dirty="0"/>
              <a:t>Revenue streams</a:t>
            </a:r>
          </a:p>
        </p:txBody>
      </p:sp>
      <p:pic>
        <p:nvPicPr>
          <p:cNvPr id="34" name="Picture 33"/>
          <p:cNvPicPr>
            <a:picLocks noChangeAspect="1"/>
          </p:cNvPicPr>
          <p:nvPr/>
        </p:nvPicPr>
        <p:blipFill>
          <a:blip r:embed="rId2"/>
          <a:stretch>
            <a:fillRect/>
          </a:stretch>
        </p:blipFill>
        <p:spPr>
          <a:xfrm>
            <a:off x="2122612" y="780120"/>
            <a:ext cx="455517" cy="436663"/>
          </a:xfrm>
          <a:prstGeom prst="rect">
            <a:avLst/>
          </a:prstGeom>
        </p:spPr>
      </p:pic>
      <p:sp>
        <p:nvSpPr>
          <p:cNvPr id="55" name="Rectangle 54"/>
          <p:cNvSpPr/>
          <p:nvPr/>
        </p:nvSpPr>
        <p:spPr>
          <a:xfrm>
            <a:off x="713507" y="1805828"/>
            <a:ext cx="1103863" cy="833025"/>
          </a:xfrm>
          <a:prstGeom prst="rect">
            <a:avLst/>
          </a:prstGeom>
          <a:solidFill>
            <a:srgbClr val="FFF697"/>
          </a:solidFill>
          <a:ln w="38100">
            <a:solidFill>
              <a:schemeClr val="accent2"/>
            </a:solidFill>
          </a:ln>
        </p:spPr>
        <p:style>
          <a:lnRef idx="0">
            <a:schemeClr val="accent4"/>
          </a:lnRef>
          <a:fillRef idx="3">
            <a:schemeClr val="accent4"/>
          </a:fillRef>
          <a:effectRef idx="3">
            <a:schemeClr val="accent4"/>
          </a:effectRef>
          <a:fontRef idx="minor">
            <a:schemeClr val="lt1"/>
          </a:fontRef>
        </p:style>
        <p:txBody>
          <a:bodyPr lIns="0" tIns="0" rIns="0" bIns="0" rtlCol="0" anchor="ctr"/>
          <a:lstStyle/>
          <a:p>
            <a:r>
              <a:rPr lang="nl-NL" sz="1000" dirty="0">
                <a:solidFill>
                  <a:schemeClr val="tx1"/>
                </a:solidFill>
              </a:rPr>
              <a:t>Verhuurders</a:t>
            </a:r>
          </a:p>
          <a:p>
            <a:pPr marL="171450" indent="-171450">
              <a:buFont typeface="Arial" panose="020B0604020202020204" pitchFamily="34" charset="0"/>
              <a:buChar char="•"/>
            </a:pPr>
            <a:r>
              <a:rPr lang="nl-NL" sz="1000" dirty="0">
                <a:solidFill>
                  <a:schemeClr val="tx1"/>
                </a:solidFill>
              </a:rPr>
              <a:t>Hotels</a:t>
            </a:r>
          </a:p>
          <a:p>
            <a:pPr marL="171450" indent="-171450">
              <a:buFont typeface="Arial" panose="020B0604020202020204" pitchFamily="34" charset="0"/>
              <a:buChar char="•"/>
            </a:pPr>
            <a:r>
              <a:rPr lang="nl-NL" sz="1000" dirty="0">
                <a:solidFill>
                  <a:schemeClr val="tx1"/>
                </a:solidFill>
              </a:rPr>
              <a:t>Appartementen</a:t>
            </a:r>
          </a:p>
          <a:p>
            <a:pPr marL="171450" indent="-171450">
              <a:buFont typeface="Arial" panose="020B0604020202020204" pitchFamily="34" charset="0"/>
              <a:buChar char="•"/>
            </a:pPr>
            <a:r>
              <a:rPr lang="nl-NL" sz="1000" dirty="0">
                <a:solidFill>
                  <a:schemeClr val="tx1"/>
                </a:solidFill>
              </a:rPr>
              <a:t>B&amp;B</a:t>
            </a:r>
          </a:p>
          <a:p>
            <a:pPr marL="171450" indent="-171450">
              <a:buFont typeface="Arial" panose="020B0604020202020204" pitchFamily="34" charset="0"/>
              <a:buChar char="•"/>
            </a:pPr>
            <a:r>
              <a:rPr lang="nl-NL" sz="1000" dirty="0">
                <a:solidFill>
                  <a:schemeClr val="tx1"/>
                </a:solidFill>
              </a:rPr>
              <a:t>Resorts</a:t>
            </a:r>
          </a:p>
        </p:txBody>
      </p:sp>
      <p:sp>
        <p:nvSpPr>
          <p:cNvPr id="73" name="Rectangle 72"/>
          <p:cNvSpPr/>
          <p:nvPr/>
        </p:nvSpPr>
        <p:spPr>
          <a:xfrm>
            <a:off x="2885684" y="1155771"/>
            <a:ext cx="865384" cy="614306"/>
          </a:xfrm>
          <a:prstGeom prst="rect">
            <a:avLst/>
          </a:prstGeom>
          <a:solidFill>
            <a:srgbClr val="FFF697"/>
          </a:solidFill>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Product ontwikkeling</a:t>
            </a:r>
          </a:p>
          <a:p>
            <a:pPr algn="ctr"/>
            <a:r>
              <a:rPr lang="nl-NL" sz="1000" dirty="0">
                <a:solidFill>
                  <a:schemeClr val="tx1"/>
                </a:solidFill>
              </a:rPr>
              <a:t>-Agency model</a:t>
            </a:r>
          </a:p>
        </p:txBody>
      </p:sp>
      <p:sp>
        <p:nvSpPr>
          <p:cNvPr id="77" name="Rectangle 76"/>
          <p:cNvSpPr/>
          <p:nvPr/>
        </p:nvSpPr>
        <p:spPr>
          <a:xfrm>
            <a:off x="3290364" y="1894505"/>
            <a:ext cx="865384" cy="614306"/>
          </a:xfrm>
          <a:prstGeom prst="rect">
            <a:avLst/>
          </a:prstGeom>
          <a:solidFill>
            <a:srgbClr val="FFF697"/>
          </a:solidFill>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Ontwikkeling/ onderhoud verhuurder netwerk</a:t>
            </a:r>
          </a:p>
        </p:txBody>
      </p:sp>
      <p:sp>
        <p:nvSpPr>
          <p:cNvPr id="79" name="Rectangle 78"/>
          <p:cNvSpPr/>
          <p:nvPr/>
        </p:nvSpPr>
        <p:spPr>
          <a:xfrm>
            <a:off x="2860570" y="3364716"/>
            <a:ext cx="865384" cy="614306"/>
          </a:xfrm>
          <a:prstGeom prst="rect">
            <a:avLst/>
          </a:prstGeom>
          <a:solidFill>
            <a:srgbClr val="FFF697"/>
          </a:solidFill>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Booking.com</a:t>
            </a:r>
          </a:p>
          <a:p>
            <a:pPr algn="ctr"/>
            <a:r>
              <a:rPr lang="nl-NL" sz="1000" dirty="0">
                <a:solidFill>
                  <a:schemeClr val="tx1"/>
                </a:solidFill>
              </a:rPr>
              <a:t>platform</a:t>
            </a:r>
          </a:p>
        </p:txBody>
      </p:sp>
      <p:sp>
        <p:nvSpPr>
          <p:cNvPr id="80" name="Rectangle 79"/>
          <p:cNvSpPr/>
          <p:nvPr/>
        </p:nvSpPr>
        <p:spPr>
          <a:xfrm>
            <a:off x="457805" y="5345391"/>
            <a:ext cx="865384" cy="614306"/>
          </a:xfrm>
          <a:prstGeom prst="rect">
            <a:avLst/>
          </a:prstGeom>
          <a:solidFill>
            <a:srgbClr val="FFF697"/>
          </a:solidFill>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Ontwikkeling booking.com platform</a:t>
            </a:r>
          </a:p>
        </p:txBody>
      </p:sp>
      <p:sp>
        <p:nvSpPr>
          <p:cNvPr id="81" name="Rectangle 80"/>
          <p:cNvSpPr/>
          <p:nvPr/>
        </p:nvSpPr>
        <p:spPr>
          <a:xfrm>
            <a:off x="1484986" y="5336755"/>
            <a:ext cx="865384" cy="614306"/>
          </a:xfrm>
          <a:prstGeom prst="rect">
            <a:avLst/>
          </a:prstGeom>
          <a:solidFill>
            <a:srgbClr val="FFF697"/>
          </a:solidFill>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Personeel-kosten</a:t>
            </a:r>
          </a:p>
        </p:txBody>
      </p:sp>
      <p:sp>
        <p:nvSpPr>
          <p:cNvPr id="83" name="Rectangle 82"/>
          <p:cNvSpPr/>
          <p:nvPr/>
        </p:nvSpPr>
        <p:spPr>
          <a:xfrm>
            <a:off x="6305137" y="5345391"/>
            <a:ext cx="865384" cy="614306"/>
          </a:xfrm>
          <a:prstGeom prst="rect">
            <a:avLst/>
          </a:prstGeom>
          <a:solidFill>
            <a:srgbClr val="FFF697"/>
          </a:solidFill>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Commissie van verhuurders per </a:t>
            </a:r>
          </a:p>
          <a:p>
            <a:pPr algn="ctr"/>
            <a:r>
              <a:rPr lang="nl-NL" sz="1000" dirty="0">
                <a:solidFill>
                  <a:schemeClr val="tx1"/>
                </a:solidFill>
              </a:rPr>
              <a:t>boeking</a:t>
            </a:r>
          </a:p>
        </p:txBody>
      </p:sp>
      <p:sp>
        <p:nvSpPr>
          <p:cNvPr id="85" name="Rectangle 84"/>
          <p:cNvSpPr/>
          <p:nvPr/>
        </p:nvSpPr>
        <p:spPr>
          <a:xfrm>
            <a:off x="5087501" y="1056377"/>
            <a:ext cx="865384" cy="614306"/>
          </a:xfrm>
          <a:prstGeom prst="rect">
            <a:avLst/>
          </a:prstGeom>
          <a:solidFill>
            <a:srgbClr val="FFF697"/>
          </a:solidFill>
          <a:ln w="38100">
            <a:solidFill>
              <a:schemeClr val="accent2"/>
            </a:solidFill>
          </a:ln>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Community met veel potentiele klanten</a:t>
            </a:r>
          </a:p>
        </p:txBody>
      </p:sp>
      <p:sp>
        <p:nvSpPr>
          <p:cNvPr id="88" name="Rectangle 87"/>
          <p:cNvSpPr/>
          <p:nvPr/>
        </p:nvSpPr>
        <p:spPr>
          <a:xfrm>
            <a:off x="5095097" y="3091682"/>
            <a:ext cx="865384" cy="614306"/>
          </a:xfrm>
          <a:prstGeom prst="rect">
            <a:avLst/>
          </a:prstGeom>
          <a:solidFill>
            <a:srgbClr val="FFF697"/>
          </a:solidFill>
          <a:ln w="38100">
            <a:solidFill>
              <a:srgbClr val="FF0000"/>
            </a:solidFill>
          </a:ln>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Community met veel aanbieders</a:t>
            </a:r>
          </a:p>
        </p:txBody>
      </p:sp>
      <p:sp>
        <p:nvSpPr>
          <p:cNvPr id="89" name="Rectangle 88"/>
          <p:cNvSpPr/>
          <p:nvPr/>
        </p:nvSpPr>
        <p:spPr>
          <a:xfrm>
            <a:off x="6082017" y="3091682"/>
            <a:ext cx="1060963" cy="614306"/>
          </a:xfrm>
          <a:prstGeom prst="rect">
            <a:avLst/>
          </a:prstGeom>
          <a:solidFill>
            <a:srgbClr val="FFF697"/>
          </a:solidFill>
          <a:ln w="38100">
            <a:solidFill>
              <a:srgbClr val="FF0000"/>
            </a:solidFill>
          </a:ln>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Uitgebreide zoek/vergelijk</a:t>
            </a:r>
          </a:p>
          <a:p>
            <a:pPr algn="ctr"/>
            <a:r>
              <a:rPr lang="nl-NL" sz="1000" dirty="0">
                <a:solidFill>
                  <a:schemeClr val="tx1"/>
                </a:solidFill>
              </a:rPr>
              <a:t>mogelijkheden</a:t>
            </a:r>
          </a:p>
        </p:txBody>
      </p:sp>
      <p:sp>
        <p:nvSpPr>
          <p:cNvPr id="91" name="Rectangle 90"/>
          <p:cNvSpPr/>
          <p:nvPr/>
        </p:nvSpPr>
        <p:spPr>
          <a:xfrm>
            <a:off x="7858359" y="1078797"/>
            <a:ext cx="865384" cy="614306"/>
          </a:xfrm>
          <a:prstGeom prst="rect">
            <a:avLst/>
          </a:prstGeom>
          <a:solidFill>
            <a:srgbClr val="FFF697"/>
          </a:solidFill>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err="1">
                <a:solidFill>
                  <a:schemeClr val="tx1"/>
                </a:solidFill>
              </a:rPr>
              <a:t>Trackers</a:t>
            </a:r>
            <a:r>
              <a:rPr lang="nl-NL" sz="1000" dirty="0">
                <a:solidFill>
                  <a:schemeClr val="tx1"/>
                </a:solidFill>
              </a:rPr>
              <a:t> op websites</a:t>
            </a:r>
          </a:p>
        </p:txBody>
      </p:sp>
      <p:sp>
        <p:nvSpPr>
          <p:cNvPr id="92" name="Rectangle 91"/>
          <p:cNvSpPr/>
          <p:nvPr/>
        </p:nvSpPr>
        <p:spPr>
          <a:xfrm>
            <a:off x="7858359" y="1858753"/>
            <a:ext cx="865384" cy="614306"/>
          </a:xfrm>
          <a:prstGeom prst="rect">
            <a:avLst/>
          </a:prstGeom>
          <a:solidFill>
            <a:srgbClr val="FFF697"/>
          </a:solidFill>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Voordelen frequent </a:t>
            </a:r>
            <a:r>
              <a:rPr lang="nl-NL" sz="1000" dirty="0" err="1">
                <a:solidFill>
                  <a:schemeClr val="tx1"/>
                </a:solidFill>
              </a:rPr>
              <a:t>bookers</a:t>
            </a:r>
            <a:endParaRPr lang="nl-NL" sz="1000" dirty="0">
              <a:solidFill>
                <a:schemeClr val="tx1"/>
              </a:solidFill>
            </a:endParaRPr>
          </a:p>
        </p:txBody>
      </p:sp>
      <p:sp>
        <p:nvSpPr>
          <p:cNvPr id="93" name="Rectangle 92"/>
          <p:cNvSpPr/>
          <p:nvPr/>
        </p:nvSpPr>
        <p:spPr>
          <a:xfrm>
            <a:off x="7300224" y="3243100"/>
            <a:ext cx="865384" cy="614306"/>
          </a:xfrm>
          <a:prstGeom prst="rect">
            <a:avLst/>
          </a:prstGeom>
          <a:solidFill>
            <a:srgbClr val="FFF697"/>
          </a:solidFill>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Advertenties</a:t>
            </a:r>
          </a:p>
          <a:p>
            <a:pPr algn="ctr"/>
            <a:r>
              <a:rPr lang="nl-NL" sz="1000" dirty="0">
                <a:solidFill>
                  <a:schemeClr val="tx1"/>
                </a:solidFill>
              </a:rPr>
              <a:t>websites</a:t>
            </a:r>
          </a:p>
        </p:txBody>
      </p:sp>
      <p:sp>
        <p:nvSpPr>
          <p:cNvPr id="94" name="Rectangle 93"/>
          <p:cNvSpPr/>
          <p:nvPr/>
        </p:nvSpPr>
        <p:spPr>
          <a:xfrm>
            <a:off x="8375894" y="3243100"/>
            <a:ext cx="865384" cy="614306"/>
          </a:xfrm>
          <a:prstGeom prst="rect">
            <a:avLst/>
          </a:prstGeom>
          <a:solidFill>
            <a:srgbClr val="FFF697"/>
          </a:solidFill>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Sociale media</a:t>
            </a:r>
          </a:p>
        </p:txBody>
      </p:sp>
      <p:sp>
        <p:nvSpPr>
          <p:cNvPr id="97" name="Rectangle 96"/>
          <p:cNvSpPr/>
          <p:nvPr/>
        </p:nvSpPr>
        <p:spPr>
          <a:xfrm>
            <a:off x="9780211" y="3072379"/>
            <a:ext cx="1086852" cy="614306"/>
          </a:xfrm>
          <a:prstGeom prst="rect">
            <a:avLst/>
          </a:prstGeom>
          <a:solidFill>
            <a:srgbClr val="FFF697"/>
          </a:solidFill>
          <a:ln w="38100">
            <a:solidFill>
              <a:srgbClr val="FF0000"/>
            </a:solidFill>
          </a:ln>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Huurders</a:t>
            </a:r>
          </a:p>
          <a:p>
            <a:pPr marL="171450" indent="-171450">
              <a:buFont typeface="Arial" panose="020B0604020202020204" pitchFamily="34" charset="0"/>
              <a:buChar char="•"/>
            </a:pPr>
            <a:r>
              <a:rPr lang="nl-NL" sz="1000" dirty="0">
                <a:solidFill>
                  <a:schemeClr val="tx1"/>
                </a:solidFill>
              </a:rPr>
              <a:t>Toeristen</a:t>
            </a:r>
          </a:p>
          <a:p>
            <a:pPr marL="171450" indent="-171450">
              <a:buFont typeface="Arial" panose="020B0604020202020204" pitchFamily="34" charset="0"/>
              <a:buChar char="•"/>
            </a:pPr>
            <a:r>
              <a:rPr lang="nl-NL" sz="1000" dirty="0">
                <a:solidFill>
                  <a:schemeClr val="tx1"/>
                </a:solidFill>
              </a:rPr>
              <a:t>Zakenmensen</a:t>
            </a:r>
          </a:p>
        </p:txBody>
      </p:sp>
      <p:sp>
        <p:nvSpPr>
          <p:cNvPr id="98" name="Rectangle 97"/>
          <p:cNvSpPr/>
          <p:nvPr/>
        </p:nvSpPr>
        <p:spPr>
          <a:xfrm>
            <a:off x="9753100" y="1228809"/>
            <a:ext cx="865384" cy="614306"/>
          </a:xfrm>
          <a:prstGeom prst="rect">
            <a:avLst/>
          </a:prstGeom>
          <a:solidFill>
            <a:srgbClr val="FFF697"/>
          </a:solidFill>
          <a:ln w="38100">
            <a:solidFill>
              <a:schemeClr val="accent2"/>
            </a:solidFill>
          </a:ln>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Verhuurders</a:t>
            </a:r>
          </a:p>
        </p:txBody>
      </p:sp>
      <p:sp>
        <p:nvSpPr>
          <p:cNvPr id="99" name="TextBox 98"/>
          <p:cNvSpPr txBox="1"/>
          <p:nvPr/>
        </p:nvSpPr>
        <p:spPr>
          <a:xfrm>
            <a:off x="6448486" y="6006082"/>
            <a:ext cx="578685" cy="184666"/>
          </a:xfrm>
          <a:prstGeom prst="rect">
            <a:avLst/>
          </a:prstGeom>
          <a:noFill/>
        </p:spPr>
        <p:txBody>
          <a:bodyPr wrap="none" lIns="0" tIns="0" rIns="0" bIns="0" rtlCol="0">
            <a:spAutoFit/>
          </a:bodyPr>
          <a:lstStyle/>
          <a:p>
            <a:r>
              <a:rPr lang="en-US" sz="1200" dirty="0"/>
              <a:t>15 -20 %</a:t>
            </a:r>
          </a:p>
        </p:txBody>
      </p:sp>
      <p:sp>
        <p:nvSpPr>
          <p:cNvPr id="102" name="Rectangle 101"/>
          <p:cNvSpPr/>
          <p:nvPr/>
        </p:nvSpPr>
        <p:spPr>
          <a:xfrm>
            <a:off x="8239568" y="403271"/>
            <a:ext cx="243739" cy="154008"/>
          </a:xfrm>
          <a:prstGeom prst="rect">
            <a:avLst/>
          </a:prstGeom>
          <a:solidFill>
            <a:srgbClr val="FFF697"/>
          </a:solidFill>
          <a:ln w="38100">
            <a:solidFill>
              <a:srgbClr val="FF0000"/>
            </a:solidFill>
          </a:ln>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endParaRPr lang="nl-NL" sz="1000" dirty="0">
              <a:solidFill>
                <a:schemeClr val="tx1"/>
              </a:solidFill>
            </a:endParaRPr>
          </a:p>
        </p:txBody>
      </p:sp>
      <p:sp>
        <p:nvSpPr>
          <p:cNvPr id="103" name="Rectangle 102"/>
          <p:cNvSpPr/>
          <p:nvPr/>
        </p:nvSpPr>
        <p:spPr>
          <a:xfrm>
            <a:off x="8239567" y="134366"/>
            <a:ext cx="243740" cy="140530"/>
          </a:xfrm>
          <a:prstGeom prst="rect">
            <a:avLst/>
          </a:prstGeom>
          <a:solidFill>
            <a:srgbClr val="FFF697"/>
          </a:solidFill>
          <a:ln w="38100">
            <a:solidFill>
              <a:schemeClr val="accent2"/>
            </a:solidFill>
          </a:ln>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endParaRPr lang="nl-NL" sz="1000" dirty="0">
              <a:solidFill>
                <a:schemeClr val="tx1"/>
              </a:solidFill>
            </a:endParaRPr>
          </a:p>
        </p:txBody>
      </p:sp>
      <p:sp>
        <p:nvSpPr>
          <p:cNvPr id="104" name="TextBox 103"/>
          <p:cNvSpPr txBox="1"/>
          <p:nvPr/>
        </p:nvSpPr>
        <p:spPr>
          <a:xfrm>
            <a:off x="8592455" y="114684"/>
            <a:ext cx="658835" cy="153888"/>
          </a:xfrm>
          <a:prstGeom prst="rect">
            <a:avLst/>
          </a:prstGeom>
          <a:noFill/>
        </p:spPr>
        <p:txBody>
          <a:bodyPr wrap="none" lIns="0" tIns="0" rIns="0" bIns="0" rtlCol="0">
            <a:spAutoFit/>
          </a:bodyPr>
          <a:lstStyle/>
          <a:p>
            <a:r>
              <a:rPr lang="nl-NL" sz="1000" dirty="0">
                <a:gradFill>
                  <a:gsLst>
                    <a:gs pos="0">
                      <a:schemeClr val="tx1"/>
                    </a:gs>
                    <a:gs pos="86000">
                      <a:schemeClr val="tx1"/>
                    </a:gs>
                  </a:gsLst>
                  <a:lin ang="5400000" scaled="0"/>
                </a:gradFill>
              </a:rPr>
              <a:t>Verhuurders</a:t>
            </a:r>
          </a:p>
        </p:txBody>
      </p:sp>
      <p:sp>
        <p:nvSpPr>
          <p:cNvPr id="105" name="TextBox 104"/>
          <p:cNvSpPr txBox="1"/>
          <p:nvPr/>
        </p:nvSpPr>
        <p:spPr>
          <a:xfrm>
            <a:off x="8592455" y="398069"/>
            <a:ext cx="493725" cy="153888"/>
          </a:xfrm>
          <a:prstGeom prst="rect">
            <a:avLst/>
          </a:prstGeom>
          <a:noFill/>
        </p:spPr>
        <p:txBody>
          <a:bodyPr wrap="none" lIns="0" tIns="0" rIns="0" bIns="0" rtlCol="0">
            <a:spAutoFit/>
          </a:bodyPr>
          <a:lstStyle/>
          <a:p>
            <a:r>
              <a:rPr lang="nl-NL" sz="1000" dirty="0">
                <a:gradFill>
                  <a:gsLst>
                    <a:gs pos="0">
                      <a:schemeClr val="tx1"/>
                    </a:gs>
                    <a:gs pos="86000">
                      <a:schemeClr val="tx1"/>
                    </a:gs>
                  </a:gsLst>
                  <a:lin ang="5400000" scaled="0"/>
                </a:gradFill>
              </a:rPr>
              <a:t>Huurders</a:t>
            </a:r>
          </a:p>
        </p:txBody>
      </p:sp>
      <p:pic>
        <p:nvPicPr>
          <p:cNvPr id="59" name="Picture 26" descr="Afbeeldingsresultaat voor booking.com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99428" y="87686"/>
            <a:ext cx="1129210" cy="752807"/>
          </a:xfrm>
          <a:prstGeom prst="rect">
            <a:avLst/>
          </a:prstGeom>
          <a:noFill/>
          <a:extLst>
            <a:ext uri="{909E8E84-426E-40DD-AFC4-6F175D3DCCD1}">
              <a14:hiddenFill xmlns:a14="http://schemas.microsoft.com/office/drawing/2010/main">
                <a:solidFill>
                  <a:srgbClr val="FFFFFF"/>
                </a:solidFill>
              </a14:hiddenFill>
            </a:ext>
          </a:extLst>
        </p:spPr>
      </p:pic>
      <p:sp>
        <p:nvSpPr>
          <p:cNvPr id="62" name="Rectangle 61"/>
          <p:cNvSpPr/>
          <p:nvPr/>
        </p:nvSpPr>
        <p:spPr>
          <a:xfrm>
            <a:off x="3881376" y="3352461"/>
            <a:ext cx="865384" cy="614306"/>
          </a:xfrm>
          <a:prstGeom prst="rect">
            <a:avLst/>
          </a:prstGeom>
          <a:solidFill>
            <a:srgbClr val="FFF697"/>
          </a:solidFill>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Zoek</a:t>
            </a:r>
          </a:p>
          <a:p>
            <a:pPr algn="ctr"/>
            <a:r>
              <a:rPr lang="nl-NL" sz="1000" dirty="0">
                <a:solidFill>
                  <a:schemeClr val="tx1"/>
                </a:solidFill>
              </a:rPr>
              <a:t>algoritmen</a:t>
            </a:r>
          </a:p>
        </p:txBody>
      </p:sp>
      <p:sp>
        <p:nvSpPr>
          <p:cNvPr id="63" name="Rectangle 62"/>
          <p:cNvSpPr/>
          <p:nvPr/>
        </p:nvSpPr>
        <p:spPr>
          <a:xfrm>
            <a:off x="2651189" y="5330669"/>
            <a:ext cx="865384" cy="614306"/>
          </a:xfrm>
          <a:prstGeom prst="rect">
            <a:avLst/>
          </a:prstGeom>
          <a:solidFill>
            <a:srgbClr val="FFF697"/>
          </a:solidFill>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Advertentie kosten</a:t>
            </a:r>
          </a:p>
        </p:txBody>
      </p:sp>
      <p:sp>
        <p:nvSpPr>
          <p:cNvPr id="64" name="Rectangle 63"/>
          <p:cNvSpPr/>
          <p:nvPr/>
        </p:nvSpPr>
        <p:spPr>
          <a:xfrm>
            <a:off x="7379287" y="5340348"/>
            <a:ext cx="865384" cy="614306"/>
          </a:xfrm>
          <a:prstGeom prst="rect">
            <a:avLst/>
          </a:prstGeom>
          <a:solidFill>
            <a:srgbClr val="FFF697"/>
          </a:solidFill>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err="1">
                <a:solidFill>
                  <a:schemeClr val="tx1"/>
                </a:solidFill>
              </a:rPr>
              <a:t>Added</a:t>
            </a:r>
            <a:r>
              <a:rPr lang="nl-NL" sz="1000" dirty="0">
                <a:solidFill>
                  <a:schemeClr val="tx1"/>
                </a:solidFill>
              </a:rPr>
              <a:t> services</a:t>
            </a:r>
          </a:p>
          <a:p>
            <a:pPr algn="ctr"/>
            <a:r>
              <a:rPr lang="nl-NL" sz="1000" dirty="0">
                <a:solidFill>
                  <a:schemeClr val="tx1"/>
                </a:solidFill>
              </a:rPr>
              <a:t>voor presentatie verhuurders </a:t>
            </a:r>
          </a:p>
        </p:txBody>
      </p:sp>
      <p:sp>
        <p:nvSpPr>
          <p:cNvPr id="65" name="Rectangle 64"/>
          <p:cNvSpPr/>
          <p:nvPr/>
        </p:nvSpPr>
        <p:spPr>
          <a:xfrm>
            <a:off x="3393270" y="4139990"/>
            <a:ext cx="865384" cy="614306"/>
          </a:xfrm>
          <a:prstGeom prst="rect">
            <a:avLst/>
          </a:prstGeom>
          <a:solidFill>
            <a:srgbClr val="FFF697"/>
          </a:solidFill>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Lokale development teams</a:t>
            </a:r>
          </a:p>
        </p:txBody>
      </p:sp>
      <p:sp>
        <p:nvSpPr>
          <p:cNvPr id="68" name="Rectangle 67"/>
          <p:cNvSpPr/>
          <p:nvPr/>
        </p:nvSpPr>
        <p:spPr>
          <a:xfrm>
            <a:off x="780023" y="3059559"/>
            <a:ext cx="865384" cy="614306"/>
          </a:xfrm>
          <a:prstGeom prst="rect">
            <a:avLst/>
          </a:prstGeom>
          <a:solidFill>
            <a:srgbClr val="FFF697"/>
          </a:solidFill>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Betaal-</a:t>
            </a:r>
          </a:p>
          <a:p>
            <a:pPr algn="ctr"/>
            <a:r>
              <a:rPr lang="nl-NL" sz="1000" dirty="0">
                <a:solidFill>
                  <a:schemeClr val="tx1"/>
                </a:solidFill>
              </a:rPr>
              <a:t>diensten</a:t>
            </a:r>
          </a:p>
        </p:txBody>
      </p:sp>
    </p:spTree>
    <p:extLst>
      <p:ext uri="{BB962C8B-B14F-4D97-AF65-F5344CB8AC3E}">
        <p14:creationId xmlns:p14="http://schemas.microsoft.com/office/powerpoint/2010/main" val="4967956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18783" y="243281"/>
            <a:ext cx="2359107" cy="369332"/>
          </a:xfrm>
          <a:prstGeom prst="rect">
            <a:avLst/>
          </a:prstGeom>
          <a:noFill/>
        </p:spPr>
        <p:txBody>
          <a:bodyPr wrap="none" rtlCol="0">
            <a:spAutoFit/>
          </a:bodyPr>
          <a:lstStyle/>
          <a:p>
            <a:r>
              <a:rPr lang="nl-NL" dirty="0"/>
              <a:t>Business Model Canvas</a:t>
            </a:r>
          </a:p>
        </p:txBody>
      </p:sp>
      <p:sp>
        <p:nvSpPr>
          <p:cNvPr id="7" name="Rectangle 6"/>
          <p:cNvSpPr/>
          <p:nvPr/>
        </p:nvSpPr>
        <p:spPr>
          <a:xfrm>
            <a:off x="318783" y="721453"/>
            <a:ext cx="2359107" cy="419449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sz="1200"/>
          </a:p>
        </p:txBody>
      </p:sp>
      <p:sp>
        <p:nvSpPr>
          <p:cNvPr id="8" name="Rectangle 7"/>
          <p:cNvSpPr/>
          <p:nvPr/>
        </p:nvSpPr>
        <p:spPr>
          <a:xfrm>
            <a:off x="2675538" y="721453"/>
            <a:ext cx="2263226" cy="209724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sz="1200"/>
          </a:p>
        </p:txBody>
      </p:sp>
      <p:sp>
        <p:nvSpPr>
          <p:cNvPr id="9" name="Rectangle 8"/>
          <p:cNvSpPr/>
          <p:nvPr/>
        </p:nvSpPr>
        <p:spPr>
          <a:xfrm>
            <a:off x="2677890" y="2822294"/>
            <a:ext cx="2263227" cy="209724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sz="1200"/>
          </a:p>
        </p:txBody>
      </p:sp>
      <p:sp>
        <p:nvSpPr>
          <p:cNvPr id="10" name="Rectangle 9"/>
          <p:cNvSpPr/>
          <p:nvPr/>
        </p:nvSpPr>
        <p:spPr>
          <a:xfrm>
            <a:off x="4941117" y="721453"/>
            <a:ext cx="2290193" cy="419449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sz="1200"/>
          </a:p>
        </p:txBody>
      </p:sp>
      <p:sp>
        <p:nvSpPr>
          <p:cNvPr id="11" name="Rectangle 10"/>
          <p:cNvSpPr/>
          <p:nvPr/>
        </p:nvSpPr>
        <p:spPr>
          <a:xfrm>
            <a:off x="7218415" y="723180"/>
            <a:ext cx="2332140" cy="209724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sz="1200"/>
          </a:p>
        </p:txBody>
      </p:sp>
      <p:sp>
        <p:nvSpPr>
          <p:cNvPr id="12" name="Rectangle 11"/>
          <p:cNvSpPr/>
          <p:nvPr/>
        </p:nvSpPr>
        <p:spPr>
          <a:xfrm>
            <a:off x="7226603" y="2822294"/>
            <a:ext cx="2332140" cy="209724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sz="1200"/>
          </a:p>
        </p:txBody>
      </p:sp>
      <p:sp>
        <p:nvSpPr>
          <p:cNvPr id="13" name="Rectangle 12"/>
          <p:cNvSpPr/>
          <p:nvPr/>
        </p:nvSpPr>
        <p:spPr>
          <a:xfrm>
            <a:off x="9545293" y="721453"/>
            <a:ext cx="2290193" cy="419449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200"/>
          </a:p>
        </p:txBody>
      </p:sp>
      <p:sp>
        <p:nvSpPr>
          <p:cNvPr id="14" name="Rectangle 13"/>
          <p:cNvSpPr/>
          <p:nvPr/>
        </p:nvSpPr>
        <p:spPr>
          <a:xfrm>
            <a:off x="318783" y="4915949"/>
            <a:ext cx="5763235" cy="159390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sz="1200"/>
          </a:p>
        </p:txBody>
      </p:sp>
      <p:sp>
        <p:nvSpPr>
          <p:cNvPr id="15" name="Rectangle 14"/>
          <p:cNvSpPr/>
          <p:nvPr/>
        </p:nvSpPr>
        <p:spPr>
          <a:xfrm>
            <a:off x="6082019" y="4915949"/>
            <a:ext cx="5753468" cy="159390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200"/>
          </a:p>
        </p:txBody>
      </p:sp>
      <p:sp>
        <p:nvSpPr>
          <p:cNvPr id="17" name="TextBox 16"/>
          <p:cNvSpPr txBox="1"/>
          <p:nvPr/>
        </p:nvSpPr>
        <p:spPr>
          <a:xfrm>
            <a:off x="387698" y="721453"/>
            <a:ext cx="783933" cy="184666"/>
          </a:xfrm>
          <a:prstGeom prst="rect">
            <a:avLst/>
          </a:prstGeom>
          <a:noFill/>
        </p:spPr>
        <p:txBody>
          <a:bodyPr wrap="none" lIns="0" tIns="0" rIns="0" bIns="0" rtlCol="0">
            <a:spAutoFit/>
          </a:bodyPr>
          <a:lstStyle/>
          <a:p>
            <a:r>
              <a:rPr lang="nl-NL" sz="1200" dirty="0"/>
              <a:t>Key partners</a:t>
            </a:r>
          </a:p>
        </p:txBody>
      </p:sp>
      <p:sp>
        <p:nvSpPr>
          <p:cNvPr id="18" name="TextBox 17"/>
          <p:cNvSpPr txBox="1"/>
          <p:nvPr/>
        </p:nvSpPr>
        <p:spPr>
          <a:xfrm>
            <a:off x="2705659" y="760181"/>
            <a:ext cx="812210" cy="184666"/>
          </a:xfrm>
          <a:prstGeom prst="rect">
            <a:avLst/>
          </a:prstGeom>
          <a:noFill/>
        </p:spPr>
        <p:txBody>
          <a:bodyPr wrap="none" lIns="0" tIns="0" rIns="0" bIns="0" rtlCol="0">
            <a:spAutoFit/>
          </a:bodyPr>
          <a:lstStyle/>
          <a:p>
            <a:r>
              <a:rPr lang="en-GB" sz="1200" dirty="0"/>
              <a:t>Key activities</a:t>
            </a:r>
          </a:p>
        </p:txBody>
      </p:sp>
      <p:sp>
        <p:nvSpPr>
          <p:cNvPr id="19" name="TextBox 18"/>
          <p:cNvSpPr txBox="1"/>
          <p:nvPr/>
        </p:nvSpPr>
        <p:spPr>
          <a:xfrm>
            <a:off x="2707502" y="2857429"/>
            <a:ext cx="862416" cy="184666"/>
          </a:xfrm>
          <a:prstGeom prst="rect">
            <a:avLst/>
          </a:prstGeom>
          <a:noFill/>
        </p:spPr>
        <p:txBody>
          <a:bodyPr wrap="none" lIns="0" tIns="0" rIns="0" bIns="0" rtlCol="0">
            <a:spAutoFit/>
          </a:bodyPr>
          <a:lstStyle/>
          <a:p>
            <a:r>
              <a:rPr lang="en-US" sz="1200" dirty="0"/>
              <a:t>Key resources</a:t>
            </a:r>
          </a:p>
        </p:txBody>
      </p:sp>
      <p:sp>
        <p:nvSpPr>
          <p:cNvPr id="20" name="TextBox 19"/>
          <p:cNvSpPr txBox="1"/>
          <p:nvPr/>
        </p:nvSpPr>
        <p:spPr>
          <a:xfrm>
            <a:off x="5019439" y="721453"/>
            <a:ext cx="1159100" cy="184666"/>
          </a:xfrm>
          <a:prstGeom prst="rect">
            <a:avLst/>
          </a:prstGeom>
          <a:noFill/>
        </p:spPr>
        <p:txBody>
          <a:bodyPr wrap="none" lIns="0" tIns="0" rIns="0" bIns="0" rtlCol="0">
            <a:spAutoFit/>
          </a:bodyPr>
          <a:lstStyle/>
          <a:p>
            <a:r>
              <a:rPr lang="en-US" sz="1200" dirty="0"/>
              <a:t>Value propositions</a:t>
            </a:r>
          </a:p>
        </p:txBody>
      </p:sp>
      <p:sp>
        <p:nvSpPr>
          <p:cNvPr id="21" name="TextBox 20"/>
          <p:cNvSpPr txBox="1"/>
          <p:nvPr/>
        </p:nvSpPr>
        <p:spPr>
          <a:xfrm>
            <a:off x="7282066" y="713280"/>
            <a:ext cx="1441677" cy="184666"/>
          </a:xfrm>
          <a:prstGeom prst="rect">
            <a:avLst/>
          </a:prstGeom>
          <a:noFill/>
        </p:spPr>
        <p:txBody>
          <a:bodyPr wrap="none" lIns="0" tIns="0" rIns="0" bIns="0" rtlCol="0">
            <a:spAutoFit/>
          </a:bodyPr>
          <a:lstStyle/>
          <a:p>
            <a:r>
              <a:rPr lang="en-US" sz="1200" dirty="0"/>
              <a:t>Customer relationships</a:t>
            </a:r>
          </a:p>
        </p:txBody>
      </p:sp>
      <p:sp>
        <p:nvSpPr>
          <p:cNvPr id="22" name="TextBox 21"/>
          <p:cNvSpPr txBox="1"/>
          <p:nvPr/>
        </p:nvSpPr>
        <p:spPr>
          <a:xfrm>
            <a:off x="7314932" y="2967226"/>
            <a:ext cx="569067" cy="184666"/>
          </a:xfrm>
          <a:prstGeom prst="rect">
            <a:avLst/>
          </a:prstGeom>
          <a:noFill/>
        </p:spPr>
        <p:txBody>
          <a:bodyPr wrap="none" lIns="0" tIns="0" rIns="0" bIns="0" rtlCol="0">
            <a:spAutoFit/>
          </a:bodyPr>
          <a:lstStyle/>
          <a:p>
            <a:r>
              <a:rPr lang="en-US" sz="1200" dirty="0"/>
              <a:t>Channels</a:t>
            </a:r>
          </a:p>
        </p:txBody>
      </p:sp>
      <p:sp>
        <p:nvSpPr>
          <p:cNvPr id="23" name="TextBox 22"/>
          <p:cNvSpPr txBox="1"/>
          <p:nvPr/>
        </p:nvSpPr>
        <p:spPr>
          <a:xfrm>
            <a:off x="9610806" y="713280"/>
            <a:ext cx="1427186" cy="276999"/>
          </a:xfrm>
          <a:prstGeom prst="rect">
            <a:avLst/>
          </a:prstGeom>
          <a:noFill/>
        </p:spPr>
        <p:txBody>
          <a:bodyPr wrap="none" rtlCol="0">
            <a:spAutoFit/>
          </a:bodyPr>
          <a:lstStyle/>
          <a:p>
            <a:r>
              <a:rPr lang="en-US" sz="1200" dirty="0"/>
              <a:t>Customer segments</a:t>
            </a:r>
          </a:p>
        </p:txBody>
      </p:sp>
      <p:sp>
        <p:nvSpPr>
          <p:cNvPr id="24" name="TextBox 23"/>
          <p:cNvSpPr txBox="1"/>
          <p:nvPr/>
        </p:nvSpPr>
        <p:spPr>
          <a:xfrm>
            <a:off x="385079" y="4947539"/>
            <a:ext cx="877741" cy="184666"/>
          </a:xfrm>
          <a:prstGeom prst="rect">
            <a:avLst/>
          </a:prstGeom>
          <a:noFill/>
        </p:spPr>
        <p:txBody>
          <a:bodyPr wrap="none" lIns="0" tIns="0" rIns="0" bIns="0" rtlCol="0">
            <a:spAutoFit/>
          </a:bodyPr>
          <a:lstStyle/>
          <a:p>
            <a:r>
              <a:rPr lang="en-US" sz="1200" dirty="0"/>
              <a:t>Cost structure</a:t>
            </a:r>
          </a:p>
        </p:txBody>
      </p:sp>
      <p:sp>
        <p:nvSpPr>
          <p:cNvPr id="25" name="TextBox 24"/>
          <p:cNvSpPr txBox="1"/>
          <p:nvPr/>
        </p:nvSpPr>
        <p:spPr>
          <a:xfrm>
            <a:off x="6148314" y="4947539"/>
            <a:ext cx="1070101" cy="184666"/>
          </a:xfrm>
          <a:prstGeom prst="rect">
            <a:avLst/>
          </a:prstGeom>
          <a:noFill/>
        </p:spPr>
        <p:txBody>
          <a:bodyPr wrap="none" lIns="0" tIns="0" rIns="0" bIns="0" rtlCol="0">
            <a:spAutoFit/>
          </a:bodyPr>
          <a:lstStyle/>
          <a:p>
            <a:r>
              <a:rPr lang="en-US" sz="1200" dirty="0"/>
              <a:t>Revenue streams</a:t>
            </a:r>
          </a:p>
        </p:txBody>
      </p:sp>
      <p:pic>
        <p:nvPicPr>
          <p:cNvPr id="34" name="Picture 33"/>
          <p:cNvPicPr>
            <a:picLocks noChangeAspect="1"/>
          </p:cNvPicPr>
          <p:nvPr/>
        </p:nvPicPr>
        <p:blipFill>
          <a:blip r:embed="rId2"/>
          <a:stretch>
            <a:fillRect/>
          </a:stretch>
        </p:blipFill>
        <p:spPr>
          <a:xfrm>
            <a:off x="2122612" y="780120"/>
            <a:ext cx="455517" cy="436663"/>
          </a:xfrm>
          <a:prstGeom prst="rect">
            <a:avLst/>
          </a:prstGeom>
        </p:spPr>
      </p:pic>
      <p:sp>
        <p:nvSpPr>
          <p:cNvPr id="77" name="Rectangle 76"/>
          <p:cNvSpPr/>
          <p:nvPr/>
        </p:nvSpPr>
        <p:spPr>
          <a:xfrm>
            <a:off x="2918742" y="3197877"/>
            <a:ext cx="865384" cy="614306"/>
          </a:xfrm>
          <a:prstGeom prst="rect">
            <a:avLst/>
          </a:prstGeom>
          <a:solidFill>
            <a:srgbClr val="FFF697"/>
          </a:solidFill>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Distributie centrum</a:t>
            </a:r>
          </a:p>
        </p:txBody>
      </p:sp>
      <p:sp>
        <p:nvSpPr>
          <p:cNvPr id="78" name="Rectangle 77"/>
          <p:cNvSpPr/>
          <p:nvPr/>
        </p:nvSpPr>
        <p:spPr>
          <a:xfrm>
            <a:off x="678541" y="1305511"/>
            <a:ext cx="865384" cy="614306"/>
          </a:xfrm>
          <a:prstGeom prst="rect">
            <a:avLst/>
          </a:prstGeom>
          <a:solidFill>
            <a:srgbClr val="FFF697"/>
          </a:solidFill>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Fabrikanten</a:t>
            </a:r>
          </a:p>
        </p:txBody>
      </p:sp>
      <p:sp>
        <p:nvSpPr>
          <p:cNvPr id="4" name="AutoShape 4" descr="Afbeeldingsresultaat voor business model canvas amazon"/>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82" name="Rectangle 81"/>
          <p:cNvSpPr/>
          <p:nvPr/>
        </p:nvSpPr>
        <p:spPr>
          <a:xfrm>
            <a:off x="3813136" y="1094824"/>
            <a:ext cx="923183" cy="614306"/>
          </a:xfrm>
          <a:prstGeom prst="rect">
            <a:avLst/>
          </a:prstGeom>
          <a:solidFill>
            <a:srgbClr val="FFF697"/>
          </a:solidFill>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Verkoopkanaal particulieren</a:t>
            </a:r>
          </a:p>
        </p:txBody>
      </p:sp>
      <p:sp>
        <p:nvSpPr>
          <p:cNvPr id="83" name="Rectangle 82"/>
          <p:cNvSpPr/>
          <p:nvPr/>
        </p:nvSpPr>
        <p:spPr>
          <a:xfrm>
            <a:off x="3929929" y="3207196"/>
            <a:ext cx="865384" cy="614306"/>
          </a:xfrm>
          <a:prstGeom prst="rect">
            <a:avLst/>
          </a:prstGeom>
          <a:solidFill>
            <a:srgbClr val="FFF697"/>
          </a:solidFill>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Bol.com platform</a:t>
            </a:r>
          </a:p>
        </p:txBody>
      </p:sp>
      <p:sp>
        <p:nvSpPr>
          <p:cNvPr id="84" name="Rectangle 83"/>
          <p:cNvSpPr/>
          <p:nvPr/>
        </p:nvSpPr>
        <p:spPr>
          <a:xfrm>
            <a:off x="533400" y="5512058"/>
            <a:ext cx="865384" cy="614306"/>
          </a:xfrm>
          <a:prstGeom prst="rect">
            <a:avLst/>
          </a:prstGeom>
          <a:solidFill>
            <a:srgbClr val="FFF697"/>
          </a:solidFill>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Ontwikkeling Bol.com platform</a:t>
            </a:r>
          </a:p>
        </p:txBody>
      </p:sp>
      <p:sp>
        <p:nvSpPr>
          <p:cNvPr id="85" name="Rectangle 84"/>
          <p:cNvSpPr/>
          <p:nvPr/>
        </p:nvSpPr>
        <p:spPr>
          <a:xfrm>
            <a:off x="682866" y="2165667"/>
            <a:ext cx="865384" cy="614306"/>
          </a:xfrm>
          <a:prstGeom prst="rect">
            <a:avLst/>
          </a:prstGeom>
          <a:solidFill>
            <a:srgbClr val="FFF697"/>
          </a:solidFill>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Particulieren</a:t>
            </a:r>
          </a:p>
        </p:txBody>
      </p:sp>
      <p:sp>
        <p:nvSpPr>
          <p:cNvPr id="86" name="Rectangle 85"/>
          <p:cNvSpPr/>
          <p:nvPr/>
        </p:nvSpPr>
        <p:spPr>
          <a:xfrm>
            <a:off x="2781347" y="1094824"/>
            <a:ext cx="923183" cy="614306"/>
          </a:xfrm>
          <a:prstGeom prst="rect">
            <a:avLst/>
          </a:prstGeom>
          <a:solidFill>
            <a:srgbClr val="FFF697"/>
          </a:solidFill>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Verkoopkanaal particulieren</a:t>
            </a:r>
          </a:p>
        </p:txBody>
      </p:sp>
      <p:sp>
        <p:nvSpPr>
          <p:cNvPr id="87" name="Rectangle 86"/>
          <p:cNvSpPr/>
          <p:nvPr/>
        </p:nvSpPr>
        <p:spPr>
          <a:xfrm>
            <a:off x="5087501" y="1056377"/>
            <a:ext cx="865384" cy="614306"/>
          </a:xfrm>
          <a:prstGeom prst="rect">
            <a:avLst/>
          </a:prstGeom>
          <a:solidFill>
            <a:srgbClr val="FFF697"/>
          </a:solidFill>
          <a:ln w="38100">
            <a:solidFill>
              <a:schemeClr val="accent2"/>
            </a:solidFill>
          </a:ln>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Community met veel potentiele klanten</a:t>
            </a:r>
          </a:p>
        </p:txBody>
      </p:sp>
      <p:sp>
        <p:nvSpPr>
          <p:cNvPr id="88" name="Rectangle 87"/>
          <p:cNvSpPr/>
          <p:nvPr/>
        </p:nvSpPr>
        <p:spPr>
          <a:xfrm>
            <a:off x="655515" y="3151892"/>
            <a:ext cx="865384" cy="614306"/>
          </a:xfrm>
          <a:prstGeom prst="rect">
            <a:avLst/>
          </a:prstGeom>
          <a:solidFill>
            <a:srgbClr val="FFF697"/>
          </a:solidFill>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Pakketdiensten</a:t>
            </a:r>
          </a:p>
        </p:txBody>
      </p:sp>
      <p:sp>
        <p:nvSpPr>
          <p:cNvPr id="89" name="Rectangle 88"/>
          <p:cNvSpPr/>
          <p:nvPr/>
        </p:nvSpPr>
        <p:spPr>
          <a:xfrm>
            <a:off x="1613401" y="5521445"/>
            <a:ext cx="865384" cy="614306"/>
          </a:xfrm>
          <a:prstGeom prst="rect">
            <a:avLst/>
          </a:prstGeom>
          <a:solidFill>
            <a:srgbClr val="FFF697"/>
          </a:solidFill>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Distributie centrum</a:t>
            </a:r>
          </a:p>
        </p:txBody>
      </p:sp>
      <p:sp>
        <p:nvSpPr>
          <p:cNvPr id="90" name="Rectangle 89"/>
          <p:cNvSpPr/>
          <p:nvPr/>
        </p:nvSpPr>
        <p:spPr>
          <a:xfrm>
            <a:off x="2719370" y="5525743"/>
            <a:ext cx="865384" cy="614306"/>
          </a:xfrm>
          <a:prstGeom prst="rect">
            <a:avLst/>
          </a:prstGeom>
          <a:solidFill>
            <a:srgbClr val="FFF697"/>
          </a:solidFill>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Personeel-kosten</a:t>
            </a:r>
          </a:p>
        </p:txBody>
      </p:sp>
      <p:sp>
        <p:nvSpPr>
          <p:cNvPr id="91" name="Rectangle 90"/>
          <p:cNvSpPr/>
          <p:nvPr/>
        </p:nvSpPr>
        <p:spPr>
          <a:xfrm>
            <a:off x="5095097" y="3091682"/>
            <a:ext cx="865384" cy="614306"/>
          </a:xfrm>
          <a:prstGeom prst="rect">
            <a:avLst/>
          </a:prstGeom>
          <a:solidFill>
            <a:srgbClr val="FFF697"/>
          </a:solidFill>
          <a:ln w="38100">
            <a:solidFill>
              <a:srgbClr val="FF0000"/>
            </a:solidFill>
          </a:ln>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Community met veel aanbieders</a:t>
            </a:r>
          </a:p>
        </p:txBody>
      </p:sp>
      <p:sp>
        <p:nvSpPr>
          <p:cNvPr id="92" name="Rectangle 91"/>
          <p:cNvSpPr/>
          <p:nvPr/>
        </p:nvSpPr>
        <p:spPr>
          <a:xfrm>
            <a:off x="6082017" y="3091682"/>
            <a:ext cx="1060963" cy="614306"/>
          </a:xfrm>
          <a:prstGeom prst="rect">
            <a:avLst/>
          </a:prstGeom>
          <a:solidFill>
            <a:srgbClr val="FFF697"/>
          </a:solidFill>
          <a:ln w="38100">
            <a:solidFill>
              <a:srgbClr val="FF0000"/>
            </a:solidFill>
          </a:ln>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Uitgebreide zoek/vergelijk</a:t>
            </a:r>
          </a:p>
          <a:p>
            <a:pPr algn="ctr"/>
            <a:r>
              <a:rPr lang="nl-NL" sz="1000" dirty="0">
                <a:solidFill>
                  <a:schemeClr val="tx1"/>
                </a:solidFill>
              </a:rPr>
              <a:t>mogelijkheden</a:t>
            </a:r>
          </a:p>
        </p:txBody>
      </p:sp>
      <p:sp>
        <p:nvSpPr>
          <p:cNvPr id="93" name="Rectangle 92"/>
          <p:cNvSpPr/>
          <p:nvPr/>
        </p:nvSpPr>
        <p:spPr>
          <a:xfrm>
            <a:off x="2918742" y="4004380"/>
            <a:ext cx="865384" cy="614306"/>
          </a:xfrm>
          <a:prstGeom prst="rect">
            <a:avLst/>
          </a:prstGeom>
          <a:solidFill>
            <a:srgbClr val="FFF697"/>
          </a:solidFill>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Zoek</a:t>
            </a:r>
          </a:p>
          <a:p>
            <a:pPr algn="ctr"/>
            <a:r>
              <a:rPr lang="nl-NL" sz="1000" dirty="0">
                <a:solidFill>
                  <a:schemeClr val="tx1"/>
                </a:solidFill>
              </a:rPr>
              <a:t>algoritmen</a:t>
            </a:r>
          </a:p>
        </p:txBody>
      </p:sp>
      <p:sp>
        <p:nvSpPr>
          <p:cNvPr id="94" name="Rectangle 93"/>
          <p:cNvSpPr/>
          <p:nvPr/>
        </p:nvSpPr>
        <p:spPr>
          <a:xfrm>
            <a:off x="5516871" y="3941521"/>
            <a:ext cx="1060963" cy="614306"/>
          </a:xfrm>
          <a:prstGeom prst="rect">
            <a:avLst/>
          </a:prstGeom>
          <a:solidFill>
            <a:srgbClr val="FFF697"/>
          </a:solidFill>
          <a:ln w="38100">
            <a:solidFill>
              <a:srgbClr val="FF0000"/>
            </a:solidFill>
          </a:ln>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Gemak thuiswinkelen</a:t>
            </a:r>
          </a:p>
        </p:txBody>
      </p:sp>
      <p:sp>
        <p:nvSpPr>
          <p:cNvPr id="95" name="Rectangle 94"/>
          <p:cNvSpPr/>
          <p:nvPr/>
        </p:nvSpPr>
        <p:spPr>
          <a:xfrm>
            <a:off x="8392673" y="1010978"/>
            <a:ext cx="1014263" cy="614306"/>
          </a:xfrm>
          <a:prstGeom prst="rect">
            <a:avLst/>
          </a:prstGeom>
          <a:solidFill>
            <a:srgbClr val="FFF697"/>
          </a:solidFill>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Digitaal (grotendeels geautomatiseerd)</a:t>
            </a:r>
          </a:p>
        </p:txBody>
      </p:sp>
      <p:sp>
        <p:nvSpPr>
          <p:cNvPr id="96" name="Rectangle 95"/>
          <p:cNvSpPr/>
          <p:nvPr/>
        </p:nvSpPr>
        <p:spPr>
          <a:xfrm>
            <a:off x="7295519" y="1824048"/>
            <a:ext cx="1014263" cy="614306"/>
          </a:xfrm>
          <a:prstGeom prst="rect">
            <a:avLst/>
          </a:prstGeom>
          <a:solidFill>
            <a:srgbClr val="FFF697"/>
          </a:solidFill>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Belonen frequent </a:t>
            </a:r>
            <a:r>
              <a:rPr lang="nl-NL" sz="1000" dirty="0" err="1">
                <a:solidFill>
                  <a:schemeClr val="tx1"/>
                </a:solidFill>
              </a:rPr>
              <a:t>buyers</a:t>
            </a:r>
            <a:endParaRPr lang="nl-NL" sz="1000" dirty="0">
              <a:solidFill>
                <a:schemeClr val="tx1"/>
              </a:solidFill>
            </a:endParaRPr>
          </a:p>
        </p:txBody>
      </p:sp>
      <p:sp>
        <p:nvSpPr>
          <p:cNvPr id="97" name="Rectangle 96"/>
          <p:cNvSpPr/>
          <p:nvPr/>
        </p:nvSpPr>
        <p:spPr>
          <a:xfrm>
            <a:off x="7274161" y="1004374"/>
            <a:ext cx="1014263" cy="614306"/>
          </a:xfrm>
          <a:prstGeom prst="rect">
            <a:avLst/>
          </a:prstGeom>
          <a:solidFill>
            <a:srgbClr val="FFF697"/>
          </a:solidFill>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Zelf service</a:t>
            </a:r>
          </a:p>
        </p:txBody>
      </p:sp>
      <p:sp>
        <p:nvSpPr>
          <p:cNvPr id="98" name="Rectangle 97"/>
          <p:cNvSpPr/>
          <p:nvPr/>
        </p:nvSpPr>
        <p:spPr>
          <a:xfrm>
            <a:off x="7380583" y="3276600"/>
            <a:ext cx="865384" cy="614306"/>
          </a:xfrm>
          <a:prstGeom prst="rect">
            <a:avLst/>
          </a:prstGeom>
          <a:solidFill>
            <a:srgbClr val="FFF697"/>
          </a:solidFill>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Ontwikkeling Bol.com platform</a:t>
            </a:r>
          </a:p>
        </p:txBody>
      </p:sp>
      <p:sp>
        <p:nvSpPr>
          <p:cNvPr id="99" name="Rectangle 98"/>
          <p:cNvSpPr/>
          <p:nvPr/>
        </p:nvSpPr>
        <p:spPr>
          <a:xfrm>
            <a:off x="7412709" y="4054700"/>
            <a:ext cx="865384" cy="614306"/>
          </a:xfrm>
          <a:prstGeom prst="rect">
            <a:avLst/>
          </a:prstGeom>
          <a:solidFill>
            <a:srgbClr val="FFF697"/>
          </a:solidFill>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Advertenties</a:t>
            </a:r>
          </a:p>
        </p:txBody>
      </p:sp>
      <p:sp>
        <p:nvSpPr>
          <p:cNvPr id="100" name="Rectangle 99"/>
          <p:cNvSpPr/>
          <p:nvPr/>
        </p:nvSpPr>
        <p:spPr>
          <a:xfrm>
            <a:off x="9980241" y="2322475"/>
            <a:ext cx="865384" cy="614306"/>
          </a:xfrm>
          <a:prstGeom prst="rect">
            <a:avLst/>
          </a:prstGeom>
          <a:solidFill>
            <a:srgbClr val="FFF697"/>
          </a:solidFill>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Particulieren</a:t>
            </a:r>
          </a:p>
        </p:txBody>
      </p:sp>
      <p:sp>
        <p:nvSpPr>
          <p:cNvPr id="101" name="Rectangle 100"/>
          <p:cNvSpPr/>
          <p:nvPr/>
        </p:nvSpPr>
        <p:spPr>
          <a:xfrm>
            <a:off x="9980241" y="1349224"/>
            <a:ext cx="865384" cy="614306"/>
          </a:xfrm>
          <a:prstGeom prst="rect">
            <a:avLst/>
          </a:prstGeom>
          <a:solidFill>
            <a:srgbClr val="FFF697"/>
          </a:solidFill>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Fabrikanten</a:t>
            </a:r>
          </a:p>
        </p:txBody>
      </p:sp>
      <p:sp>
        <p:nvSpPr>
          <p:cNvPr id="102" name="Rectangle 101"/>
          <p:cNvSpPr/>
          <p:nvPr/>
        </p:nvSpPr>
        <p:spPr>
          <a:xfrm>
            <a:off x="671604" y="4010081"/>
            <a:ext cx="865384" cy="614306"/>
          </a:xfrm>
          <a:prstGeom prst="rect">
            <a:avLst/>
          </a:prstGeom>
          <a:solidFill>
            <a:srgbClr val="FFF697"/>
          </a:solidFill>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Betaal-</a:t>
            </a:r>
          </a:p>
          <a:p>
            <a:pPr algn="ctr"/>
            <a:r>
              <a:rPr lang="nl-NL" sz="1000" dirty="0">
                <a:solidFill>
                  <a:schemeClr val="tx1"/>
                </a:solidFill>
              </a:rPr>
              <a:t>diensten</a:t>
            </a:r>
          </a:p>
        </p:txBody>
      </p:sp>
      <p:sp>
        <p:nvSpPr>
          <p:cNvPr id="103" name="Rectangle 102"/>
          <p:cNvSpPr/>
          <p:nvPr/>
        </p:nvSpPr>
        <p:spPr>
          <a:xfrm>
            <a:off x="6500945" y="5490005"/>
            <a:ext cx="865384" cy="614306"/>
          </a:xfrm>
          <a:prstGeom prst="rect">
            <a:avLst/>
          </a:prstGeom>
          <a:solidFill>
            <a:srgbClr val="FFF697"/>
          </a:solidFill>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Commissie</a:t>
            </a:r>
          </a:p>
        </p:txBody>
      </p:sp>
      <p:sp>
        <p:nvSpPr>
          <p:cNvPr id="104" name="Rectangle 103"/>
          <p:cNvSpPr/>
          <p:nvPr/>
        </p:nvSpPr>
        <p:spPr>
          <a:xfrm>
            <a:off x="7723399" y="5487002"/>
            <a:ext cx="865384" cy="614306"/>
          </a:xfrm>
          <a:prstGeom prst="rect">
            <a:avLst/>
          </a:prstGeom>
          <a:solidFill>
            <a:srgbClr val="FFF697"/>
          </a:solidFill>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Bemiddeling</a:t>
            </a:r>
          </a:p>
          <a:p>
            <a:pPr algn="ctr"/>
            <a:r>
              <a:rPr lang="nl-NL" sz="1000" dirty="0">
                <a:solidFill>
                  <a:schemeClr val="tx1"/>
                </a:solidFill>
              </a:rPr>
              <a:t>fee</a:t>
            </a:r>
          </a:p>
        </p:txBody>
      </p:sp>
      <p:sp>
        <p:nvSpPr>
          <p:cNvPr id="105" name="Rectangle 104"/>
          <p:cNvSpPr/>
          <p:nvPr/>
        </p:nvSpPr>
        <p:spPr>
          <a:xfrm>
            <a:off x="8409727" y="3604452"/>
            <a:ext cx="1014263" cy="614306"/>
          </a:xfrm>
          <a:prstGeom prst="rect">
            <a:avLst/>
          </a:prstGeom>
          <a:solidFill>
            <a:srgbClr val="FFF697"/>
          </a:solidFill>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err="1">
                <a:solidFill>
                  <a:schemeClr val="tx1"/>
                </a:solidFill>
              </a:rPr>
              <a:t>Affiliate</a:t>
            </a:r>
            <a:r>
              <a:rPr lang="nl-NL" sz="1000" dirty="0">
                <a:solidFill>
                  <a:schemeClr val="tx1"/>
                </a:solidFill>
              </a:rPr>
              <a:t> verkoop</a:t>
            </a:r>
          </a:p>
        </p:txBody>
      </p:sp>
    </p:spTree>
    <p:extLst>
      <p:ext uri="{BB962C8B-B14F-4D97-AF65-F5344CB8AC3E}">
        <p14:creationId xmlns:p14="http://schemas.microsoft.com/office/powerpoint/2010/main" val="25950725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0" y="1220401"/>
            <a:ext cx="12192000" cy="5664200"/>
          </a:xfrm>
          <a:prstGeom prst="rect">
            <a:avLst/>
          </a:prstGeom>
          <a:solidFill>
            <a:schemeClr val="tx1">
              <a:lumMod val="10000"/>
              <a:lumOff val="90000"/>
            </a:scheme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121915" tIns="60957" rIns="121915" bIns="60957" numCol="1" rtlCol="0" anchor="ctr" anchorCtr="0" compatLnSpc="1">
            <a:prstTxWarp prst="textNoShape">
              <a:avLst/>
            </a:prstTxWarp>
          </a:bodyPr>
          <a:lstStyle/>
          <a:p>
            <a:pPr marL="0" marR="0" lvl="0" indent="0" algn="ctr" defTabSz="1218768" rtl="0" eaLnBrk="1" fontAlgn="base" latinLnBrk="0" hangingPunct="1">
              <a:lnSpc>
                <a:spcPct val="100000"/>
              </a:lnSpc>
              <a:spcBef>
                <a:spcPct val="0"/>
              </a:spcBef>
              <a:spcAft>
                <a:spcPct val="0"/>
              </a:spcAft>
              <a:buClrTx/>
              <a:buSzTx/>
              <a:buFontTx/>
              <a:buNone/>
              <a:tabLst/>
              <a:defRPr/>
            </a:pPr>
            <a:endParaRPr kumimoji="0" lang="en-US" sz="2667" b="0" i="0" u="none" strike="noStrike" kern="0" cap="none" spc="0" normalizeH="0" baseline="0" noProof="0" dirty="0">
              <a:ln>
                <a:noFill/>
              </a:ln>
              <a:gradFill>
                <a:gsLst>
                  <a:gs pos="0">
                    <a:srgbClr val="FFFFFF"/>
                  </a:gs>
                  <a:gs pos="100000">
                    <a:srgbClr val="FFFFFF"/>
                  </a:gs>
                </a:gsLst>
                <a:lin ang="5400000" scaled="0"/>
              </a:gradFill>
              <a:effectLst/>
              <a:uLnTx/>
              <a:uFillTx/>
              <a:latin typeface="Segoe UI Light"/>
              <a:ea typeface="+mn-ea"/>
              <a:cs typeface="+mn-cs"/>
            </a:endParaRPr>
          </a:p>
        </p:txBody>
      </p:sp>
      <p:sp>
        <p:nvSpPr>
          <p:cNvPr id="41" name="Title 12"/>
          <p:cNvSpPr txBox="1">
            <a:spLocks/>
          </p:cNvSpPr>
          <p:nvPr/>
        </p:nvSpPr>
        <p:spPr>
          <a:xfrm>
            <a:off x="501615" y="482600"/>
            <a:ext cx="11161444" cy="609397"/>
          </a:xfrm>
          <a:prstGeom prst="rect">
            <a:avLst/>
          </a:prstGeom>
        </p:spPr>
        <p:txBody>
          <a:bodyPr/>
          <a:lstStyle>
            <a:lvl1pPr algn="l" defTabSz="685624" rtl="0" eaLnBrk="1" latinLnBrk="0" hangingPunct="1">
              <a:lnSpc>
                <a:spcPct val="90000"/>
              </a:lnSpc>
              <a:spcBef>
                <a:spcPct val="0"/>
              </a:spcBef>
              <a:buNone/>
              <a:defRPr lang="en-US" sz="3300" b="0" kern="1200" cap="none" spc="-75"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pPr marL="0" marR="0" lvl="0" indent="0" algn="l" defTabSz="914142"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100" normalizeH="0" baseline="0" noProof="0" dirty="0">
                <a:ln w="3175">
                  <a:noFill/>
                </a:ln>
                <a:gradFill flip="none" rotWithShape="1">
                  <a:gsLst>
                    <a:gs pos="0">
                      <a:srgbClr val="292929"/>
                    </a:gs>
                    <a:gs pos="86000">
                      <a:srgbClr val="292929"/>
                    </a:gs>
                  </a:gsLst>
                  <a:lin ang="5400000" scaled="0"/>
                  <a:tileRect/>
                </a:gradFill>
                <a:effectLst/>
                <a:uLnTx/>
                <a:uFillTx/>
                <a:latin typeface="Segoe UI Light"/>
                <a:ea typeface="+mn-ea"/>
                <a:cs typeface="Arial" charset="0"/>
              </a:rPr>
              <a:t>BMC Synchromodaal Community </a:t>
            </a:r>
            <a:r>
              <a:rPr kumimoji="0" lang="en-US" sz="4400" b="0" i="0" u="none" strike="noStrike" kern="1200" cap="none" spc="-100" normalizeH="0" baseline="0" noProof="0" dirty="0" err="1">
                <a:ln w="3175">
                  <a:noFill/>
                </a:ln>
                <a:gradFill flip="none" rotWithShape="1">
                  <a:gsLst>
                    <a:gs pos="0">
                      <a:srgbClr val="292929"/>
                    </a:gs>
                    <a:gs pos="86000">
                      <a:srgbClr val="292929"/>
                    </a:gs>
                  </a:gsLst>
                  <a:lin ang="5400000" scaled="0"/>
                  <a:tileRect/>
                </a:gradFill>
                <a:effectLst/>
                <a:uLnTx/>
                <a:uFillTx/>
                <a:latin typeface="Segoe UI Light"/>
                <a:ea typeface="+mn-ea"/>
                <a:cs typeface="Arial" charset="0"/>
              </a:rPr>
              <a:t>Systeem</a:t>
            </a:r>
            <a:endParaRPr kumimoji="0" lang="en-US" sz="4400" b="0" i="0" u="none" strike="noStrike" kern="1200" cap="none" spc="-100" normalizeH="0" baseline="0" noProof="0" dirty="0">
              <a:ln w="3175">
                <a:noFill/>
              </a:ln>
              <a:gradFill flip="none" rotWithShape="1">
                <a:gsLst>
                  <a:gs pos="0">
                    <a:srgbClr val="292929"/>
                  </a:gs>
                  <a:gs pos="86000">
                    <a:srgbClr val="292929"/>
                  </a:gs>
                </a:gsLst>
                <a:lin ang="5400000" scaled="0"/>
                <a:tileRect/>
              </a:gradFill>
              <a:effectLst/>
              <a:uLnTx/>
              <a:uFillTx/>
              <a:latin typeface="Segoe UI Light"/>
              <a:ea typeface="+mn-ea"/>
              <a:cs typeface="Arial" charset="0"/>
            </a:endParaRPr>
          </a:p>
        </p:txBody>
      </p:sp>
      <p:sp>
        <p:nvSpPr>
          <p:cNvPr id="5" name="TextBox 4"/>
          <p:cNvSpPr txBox="1"/>
          <p:nvPr/>
        </p:nvSpPr>
        <p:spPr>
          <a:xfrm>
            <a:off x="533400" y="1828800"/>
            <a:ext cx="10820400" cy="4985980"/>
          </a:xfrm>
          <a:prstGeom prst="rect">
            <a:avLst/>
          </a:prstGeom>
          <a:noFill/>
        </p:spPr>
        <p:txBody>
          <a:bodyPr wrap="square" lIns="0" tIns="0" rIns="0" bIns="0" rtlCol="0">
            <a:spAutoFit/>
          </a:bodyPr>
          <a:lstStyle/>
          <a:p>
            <a:r>
              <a:rPr lang="nl-NL" dirty="0">
                <a:gradFill>
                  <a:gsLst>
                    <a:gs pos="0">
                      <a:schemeClr val="tx1"/>
                    </a:gs>
                    <a:gs pos="86000">
                      <a:schemeClr val="tx1"/>
                    </a:gs>
                  </a:gsLst>
                  <a:lin ang="5400000" scaled="0"/>
                </a:gradFill>
              </a:rPr>
              <a:t>Voor het business model van de synchromodale community zijn de volgende onderdelen van belang:</a:t>
            </a:r>
          </a:p>
          <a:p>
            <a:pPr marL="285750" indent="-285750">
              <a:buFont typeface="Arial" panose="020B0604020202020204" pitchFamily="34" charset="0"/>
              <a:buChar char="•"/>
            </a:pPr>
            <a:r>
              <a:rPr lang="nl-NL" dirty="0">
                <a:gradFill>
                  <a:gsLst>
                    <a:gs pos="0">
                      <a:schemeClr val="tx1"/>
                    </a:gs>
                    <a:gs pos="86000">
                      <a:schemeClr val="tx1"/>
                    </a:gs>
                  </a:gsLst>
                  <a:lin ang="5400000" scaled="0"/>
                </a:gradFill>
              </a:rPr>
              <a:t>Realisatie van een platform met slimme algoritmen die aansluiten bij de behoefte profielen van de aangesloten partijen. Direct bijdragen aan efficiency verbetering.</a:t>
            </a:r>
          </a:p>
          <a:p>
            <a:pPr marL="285750" indent="-285750">
              <a:buFont typeface="Arial" panose="020B0604020202020204" pitchFamily="34" charset="0"/>
              <a:buChar char="•"/>
            </a:pPr>
            <a:r>
              <a:rPr lang="nl-NL" dirty="0">
                <a:gradFill>
                  <a:gsLst>
                    <a:gs pos="0">
                      <a:schemeClr val="tx1"/>
                    </a:gs>
                    <a:gs pos="86000">
                      <a:schemeClr val="tx1"/>
                    </a:gs>
                  </a:gsLst>
                  <a:lin ang="5400000" scaled="0"/>
                </a:gradFill>
              </a:rPr>
              <a:t>Stimuleren van een cross-chain </a:t>
            </a:r>
            <a:r>
              <a:rPr lang="nl-NL" dirty="0" err="1">
                <a:gradFill>
                  <a:gsLst>
                    <a:gs pos="0">
                      <a:schemeClr val="tx1"/>
                    </a:gs>
                    <a:gs pos="86000">
                      <a:schemeClr val="tx1"/>
                    </a:gs>
                  </a:gsLst>
                  <a:lin ang="5400000" scaled="0"/>
                </a:gradFill>
              </a:rPr>
              <a:t>network</a:t>
            </a:r>
            <a:r>
              <a:rPr lang="nl-NL" dirty="0">
                <a:gradFill>
                  <a:gsLst>
                    <a:gs pos="0">
                      <a:schemeClr val="tx1"/>
                    </a:gs>
                    <a:gs pos="86000">
                      <a:schemeClr val="tx1"/>
                    </a:gs>
                  </a:gsLst>
                  <a:lin ang="5400000" scaled="0"/>
                </a:gradFill>
              </a:rPr>
              <a:t> effect door een lage drempel en voldoende relevante actuele content. Binnen een korte periode moeten veel partijen willen aansluiten omdat andere ketenpartners ook in de community zitten. </a:t>
            </a:r>
          </a:p>
          <a:p>
            <a:pPr marL="742950" lvl="1" indent="-285750">
              <a:buFont typeface="Arial" panose="020B0604020202020204" pitchFamily="34" charset="0"/>
              <a:buChar char="•"/>
            </a:pPr>
            <a:r>
              <a:rPr lang="nl-NL" dirty="0">
                <a:gradFill>
                  <a:gsLst>
                    <a:gs pos="0">
                      <a:schemeClr val="tx1"/>
                    </a:gs>
                    <a:gs pos="86000">
                      <a:schemeClr val="tx1"/>
                    </a:gs>
                  </a:gsLst>
                  <a:lin ang="5400000" scaled="0"/>
                </a:gradFill>
              </a:rPr>
              <a:t>Aansluiten op basis van uitgangspunt tweezijdig datadelen. Partijen die aansluiten delen data en krijgen data van de partijen waarmee zij data delen. </a:t>
            </a:r>
          </a:p>
          <a:p>
            <a:pPr marL="742950" lvl="1" indent="-285750">
              <a:buFont typeface="Arial" panose="020B0604020202020204" pitchFamily="34" charset="0"/>
              <a:buChar char="•"/>
            </a:pPr>
            <a:r>
              <a:rPr lang="nl-NL" dirty="0">
                <a:gradFill>
                  <a:gsLst>
                    <a:gs pos="0">
                      <a:schemeClr val="tx1"/>
                    </a:gs>
                    <a:gs pos="86000">
                      <a:schemeClr val="tx1"/>
                    </a:gs>
                  </a:gsLst>
                  <a:lin ang="5400000" scaled="0"/>
                </a:gradFill>
              </a:rPr>
              <a:t>Lage drempel door gratis toegang en Premium services</a:t>
            </a:r>
          </a:p>
          <a:p>
            <a:pPr marL="285750" indent="-285750">
              <a:buFont typeface="Arial" panose="020B0604020202020204" pitchFamily="34" charset="0"/>
              <a:buChar char="•"/>
            </a:pPr>
            <a:r>
              <a:rPr lang="nl-NL" dirty="0">
                <a:gradFill>
                  <a:gsLst>
                    <a:gs pos="0">
                      <a:schemeClr val="tx1"/>
                    </a:gs>
                    <a:gs pos="86000">
                      <a:schemeClr val="tx1"/>
                    </a:gs>
                  </a:gsLst>
                  <a:lin ang="5400000" scaled="0"/>
                </a:gradFill>
              </a:rPr>
              <a:t>Geen winstoogmerk. Partijen die deelnemen realiseren ‘winst’ door deelname aan de community. Minimaal voldoende dekking voor operationele kosten en doorontwikkeling van het platform door:</a:t>
            </a:r>
          </a:p>
          <a:p>
            <a:pPr marL="742950" lvl="1" indent="-285750">
              <a:buFont typeface="Arial" panose="020B0604020202020204" pitchFamily="34" charset="0"/>
              <a:buChar char="•"/>
            </a:pPr>
            <a:r>
              <a:rPr lang="nl-NL" dirty="0">
                <a:gradFill>
                  <a:gsLst>
                    <a:gs pos="0">
                      <a:schemeClr val="tx1"/>
                    </a:gs>
                    <a:gs pos="86000">
                      <a:schemeClr val="tx1"/>
                    </a:gs>
                  </a:gsLst>
                  <a:lin ang="5400000" scaled="0"/>
                </a:gradFill>
              </a:rPr>
              <a:t>Premium services (Bijvoorbeeld: orders boeken via de community, data onderhoud via de community)</a:t>
            </a:r>
          </a:p>
          <a:p>
            <a:pPr marL="742950" lvl="1" indent="-285750">
              <a:buFont typeface="Arial" panose="020B0604020202020204" pitchFamily="34" charset="0"/>
              <a:buChar char="•"/>
            </a:pPr>
            <a:r>
              <a:rPr lang="nl-NL" dirty="0">
                <a:gradFill>
                  <a:gsLst>
                    <a:gs pos="0">
                      <a:schemeClr val="tx1"/>
                    </a:gs>
                    <a:gs pos="86000">
                      <a:schemeClr val="tx1"/>
                    </a:gs>
                  </a:gsLst>
                  <a:lin ang="5400000" scaled="0"/>
                </a:gradFill>
              </a:rPr>
              <a:t>Derde partijen die integraties kunnen aanbieden. Bijvoorbeeld:</a:t>
            </a:r>
          </a:p>
          <a:p>
            <a:pPr marL="1200150" lvl="2" indent="-285750">
              <a:buFont typeface="Arial" panose="020B0604020202020204" pitchFamily="34" charset="0"/>
              <a:buChar char="•"/>
            </a:pPr>
            <a:r>
              <a:rPr lang="nl-NL" dirty="0">
                <a:gradFill>
                  <a:gsLst>
                    <a:gs pos="0">
                      <a:schemeClr val="tx1"/>
                    </a:gs>
                    <a:gs pos="86000">
                      <a:schemeClr val="tx1"/>
                    </a:gs>
                  </a:gsLst>
                  <a:lin ang="5400000" scaled="0"/>
                </a:gradFill>
              </a:rPr>
              <a:t>Data leveranciers voor geografische data (voor: </a:t>
            </a:r>
            <a:r>
              <a:rPr lang="nl-NL" dirty="0" err="1">
                <a:gradFill>
                  <a:gsLst>
                    <a:gs pos="0">
                      <a:schemeClr val="tx1"/>
                    </a:gs>
                    <a:gs pos="86000">
                      <a:schemeClr val="tx1"/>
                    </a:gs>
                  </a:gsLst>
                  <a:lin ang="5400000" scaled="0"/>
                </a:gradFill>
              </a:rPr>
              <a:t>afstandberekenen</a:t>
            </a:r>
            <a:r>
              <a:rPr lang="nl-NL" dirty="0">
                <a:gradFill>
                  <a:gsLst>
                    <a:gs pos="0">
                      <a:schemeClr val="tx1"/>
                    </a:gs>
                    <a:gs pos="86000">
                      <a:schemeClr val="tx1"/>
                    </a:gs>
                  </a:gsLst>
                  <a:lin ang="5400000" scaled="0"/>
                </a:gradFill>
              </a:rPr>
              <a:t>, waterstand informatie, </a:t>
            </a:r>
            <a:r>
              <a:rPr lang="nl-NL" dirty="0" err="1">
                <a:gradFill>
                  <a:gsLst>
                    <a:gs pos="0">
                      <a:schemeClr val="tx1"/>
                    </a:gs>
                    <a:gs pos="86000">
                      <a:schemeClr val="tx1"/>
                    </a:gs>
                  </a:gsLst>
                  <a:lin ang="5400000" scaled="0"/>
                </a:gradFill>
              </a:rPr>
              <a:t>etc</a:t>
            </a:r>
            <a:r>
              <a:rPr lang="nl-NL" dirty="0">
                <a:gradFill>
                  <a:gsLst>
                    <a:gs pos="0">
                      <a:schemeClr val="tx1"/>
                    </a:gs>
                    <a:gs pos="86000">
                      <a:schemeClr val="tx1"/>
                    </a:gs>
                  </a:gsLst>
                  <a:lin ang="5400000" scaled="0"/>
                </a:gradFill>
              </a:rPr>
              <a:t>)</a:t>
            </a:r>
          </a:p>
          <a:p>
            <a:pPr marL="1200150" lvl="2" indent="-285750">
              <a:buFont typeface="Arial" panose="020B0604020202020204" pitchFamily="34" charset="0"/>
              <a:buChar char="•"/>
            </a:pPr>
            <a:r>
              <a:rPr lang="nl-NL" dirty="0">
                <a:gradFill>
                  <a:gsLst>
                    <a:gs pos="0">
                      <a:schemeClr val="tx1"/>
                    </a:gs>
                    <a:gs pos="86000">
                      <a:schemeClr val="tx1"/>
                    </a:gs>
                  </a:gsLst>
                  <a:lin ang="5400000" scaled="0"/>
                </a:gradFill>
              </a:rPr>
              <a:t>Applicatie leveranciers die gebruik maken van de data uit het community systeem.</a:t>
            </a:r>
          </a:p>
          <a:p>
            <a:pPr marL="742950" lvl="1" indent="-285750">
              <a:buFont typeface="Arial" panose="020B0604020202020204" pitchFamily="34" charset="0"/>
              <a:buChar char="•"/>
            </a:pPr>
            <a:endParaRPr lang="nl-NL" dirty="0">
              <a:gradFill>
                <a:gsLst>
                  <a:gs pos="0">
                    <a:schemeClr val="tx1"/>
                  </a:gs>
                  <a:gs pos="86000">
                    <a:schemeClr val="tx1"/>
                  </a:gs>
                </a:gsLst>
                <a:lin ang="5400000" scaled="0"/>
              </a:gradFill>
            </a:endParaRPr>
          </a:p>
          <a:p>
            <a:pPr marL="742950" lvl="1" indent="-285750">
              <a:buFont typeface="Arial" panose="020B0604020202020204" pitchFamily="34" charset="0"/>
              <a:buChar char="•"/>
            </a:pPr>
            <a:endParaRPr lang="nl-NL" dirty="0">
              <a:gradFill>
                <a:gsLst>
                  <a:gs pos="0">
                    <a:schemeClr val="tx1"/>
                  </a:gs>
                  <a:gs pos="86000">
                    <a:schemeClr val="tx1"/>
                  </a:gs>
                </a:gsLst>
                <a:lin ang="5400000" scaled="0"/>
              </a:gradFill>
            </a:endParaRPr>
          </a:p>
          <a:p>
            <a:pPr marL="742950" lvl="1" indent="-285750">
              <a:buFont typeface="Arial" panose="020B0604020202020204" pitchFamily="34" charset="0"/>
              <a:buChar char="•"/>
            </a:pPr>
            <a:endParaRPr lang="nl-NL" dirty="0">
              <a:gradFill>
                <a:gsLst>
                  <a:gs pos="0">
                    <a:schemeClr val="tx1"/>
                  </a:gs>
                  <a:gs pos="86000">
                    <a:schemeClr val="tx1"/>
                  </a:gs>
                </a:gsLst>
                <a:lin ang="5400000" scaled="0"/>
              </a:gradFill>
            </a:endParaRPr>
          </a:p>
        </p:txBody>
      </p:sp>
    </p:spTree>
    <p:extLst>
      <p:ext uri="{BB962C8B-B14F-4D97-AF65-F5344CB8AC3E}">
        <p14:creationId xmlns:p14="http://schemas.microsoft.com/office/powerpoint/2010/main" val="3819969366"/>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18783" y="243281"/>
            <a:ext cx="2359107" cy="369332"/>
          </a:xfrm>
          <a:prstGeom prst="rect">
            <a:avLst/>
          </a:prstGeom>
          <a:noFill/>
        </p:spPr>
        <p:txBody>
          <a:bodyPr wrap="none" rtlCol="0">
            <a:spAutoFit/>
          </a:bodyPr>
          <a:lstStyle/>
          <a:p>
            <a:r>
              <a:rPr lang="nl-NL" dirty="0"/>
              <a:t>Business Model Canvas</a:t>
            </a:r>
          </a:p>
        </p:txBody>
      </p:sp>
      <p:sp>
        <p:nvSpPr>
          <p:cNvPr id="6" name="TextBox 5"/>
          <p:cNvSpPr txBox="1"/>
          <p:nvPr/>
        </p:nvSpPr>
        <p:spPr>
          <a:xfrm>
            <a:off x="4770597" y="243281"/>
            <a:ext cx="2755434" cy="369332"/>
          </a:xfrm>
          <a:prstGeom prst="rect">
            <a:avLst/>
          </a:prstGeom>
          <a:noFill/>
        </p:spPr>
        <p:txBody>
          <a:bodyPr wrap="none" rtlCol="0">
            <a:spAutoFit/>
          </a:bodyPr>
          <a:lstStyle/>
          <a:p>
            <a:r>
              <a:rPr lang="nl-NL" dirty="0"/>
              <a:t>Synchromodale community</a:t>
            </a:r>
          </a:p>
        </p:txBody>
      </p:sp>
      <p:sp>
        <p:nvSpPr>
          <p:cNvPr id="7" name="Rectangle 6"/>
          <p:cNvSpPr/>
          <p:nvPr/>
        </p:nvSpPr>
        <p:spPr>
          <a:xfrm>
            <a:off x="318783" y="721453"/>
            <a:ext cx="2359107" cy="419449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sz="1200"/>
          </a:p>
        </p:txBody>
      </p:sp>
      <p:sp>
        <p:nvSpPr>
          <p:cNvPr id="8" name="Rectangle 7"/>
          <p:cNvSpPr/>
          <p:nvPr/>
        </p:nvSpPr>
        <p:spPr>
          <a:xfrm>
            <a:off x="2675538" y="721453"/>
            <a:ext cx="2263226" cy="209724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sz="1200"/>
          </a:p>
        </p:txBody>
      </p:sp>
      <p:sp>
        <p:nvSpPr>
          <p:cNvPr id="9" name="Rectangle 8"/>
          <p:cNvSpPr/>
          <p:nvPr/>
        </p:nvSpPr>
        <p:spPr>
          <a:xfrm>
            <a:off x="2677890" y="2822294"/>
            <a:ext cx="2263227" cy="209724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sz="1200"/>
          </a:p>
        </p:txBody>
      </p:sp>
      <p:sp>
        <p:nvSpPr>
          <p:cNvPr id="10" name="Rectangle 9"/>
          <p:cNvSpPr/>
          <p:nvPr/>
        </p:nvSpPr>
        <p:spPr>
          <a:xfrm>
            <a:off x="4941117" y="721453"/>
            <a:ext cx="2290193" cy="419449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sz="1200"/>
          </a:p>
        </p:txBody>
      </p:sp>
      <p:sp>
        <p:nvSpPr>
          <p:cNvPr id="11" name="Rectangle 10"/>
          <p:cNvSpPr/>
          <p:nvPr/>
        </p:nvSpPr>
        <p:spPr>
          <a:xfrm>
            <a:off x="7226603" y="721453"/>
            <a:ext cx="2332140" cy="209724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sz="1200"/>
          </a:p>
        </p:txBody>
      </p:sp>
      <p:sp>
        <p:nvSpPr>
          <p:cNvPr id="12" name="Rectangle 11"/>
          <p:cNvSpPr/>
          <p:nvPr/>
        </p:nvSpPr>
        <p:spPr>
          <a:xfrm>
            <a:off x="7226603" y="2822294"/>
            <a:ext cx="2332140" cy="209724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sz="1200"/>
          </a:p>
        </p:txBody>
      </p:sp>
      <p:sp>
        <p:nvSpPr>
          <p:cNvPr id="13" name="Rectangle 12"/>
          <p:cNvSpPr/>
          <p:nvPr/>
        </p:nvSpPr>
        <p:spPr>
          <a:xfrm>
            <a:off x="9545293" y="721453"/>
            <a:ext cx="2290193" cy="419449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200"/>
          </a:p>
        </p:txBody>
      </p:sp>
      <p:sp>
        <p:nvSpPr>
          <p:cNvPr id="14" name="Rectangle 13"/>
          <p:cNvSpPr/>
          <p:nvPr/>
        </p:nvSpPr>
        <p:spPr>
          <a:xfrm>
            <a:off x="318783" y="4915949"/>
            <a:ext cx="5763235" cy="159390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sz="1200"/>
          </a:p>
        </p:txBody>
      </p:sp>
      <p:sp>
        <p:nvSpPr>
          <p:cNvPr id="15" name="Rectangle 14"/>
          <p:cNvSpPr/>
          <p:nvPr/>
        </p:nvSpPr>
        <p:spPr>
          <a:xfrm>
            <a:off x="6082019" y="4915949"/>
            <a:ext cx="5753468" cy="159390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200"/>
          </a:p>
        </p:txBody>
      </p:sp>
      <p:sp>
        <p:nvSpPr>
          <p:cNvPr id="17" name="TextBox 16"/>
          <p:cNvSpPr txBox="1"/>
          <p:nvPr/>
        </p:nvSpPr>
        <p:spPr>
          <a:xfrm>
            <a:off x="387698" y="721453"/>
            <a:ext cx="783933" cy="184666"/>
          </a:xfrm>
          <a:prstGeom prst="rect">
            <a:avLst/>
          </a:prstGeom>
          <a:noFill/>
        </p:spPr>
        <p:txBody>
          <a:bodyPr wrap="none" lIns="0" tIns="0" rIns="0" bIns="0" rtlCol="0">
            <a:spAutoFit/>
          </a:bodyPr>
          <a:lstStyle/>
          <a:p>
            <a:r>
              <a:rPr lang="nl-NL" sz="1200" dirty="0"/>
              <a:t>Key partners</a:t>
            </a:r>
          </a:p>
        </p:txBody>
      </p:sp>
      <p:sp>
        <p:nvSpPr>
          <p:cNvPr id="18" name="TextBox 17"/>
          <p:cNvSpPr txBox="1"/>
          <p:nvPr/>
        </p:nvSpPr>
        <p:spPr>
          <a:xfrm>
            <a:off x="2705659" y="760181"/>
            <a:ext cx="812210" cy="184666"/>
          </a:xfrm>
          <a:prstGeom prst="rect">
            <a:avLst/>
          </a:prstGeom>
          <a:noFill/>
        </p:spPr>
        <p:txBody>
          <a:bodyPr wrap="none" lIns="0" tIns="0" rIns="0" bIns="0" rtlCol="0">
            <a:spAutoFit/>
          </a:bodyPr>
          <a:lstStyle/>
          <a:p>
            <a:r>
              <a:rPr lang="en-GB" sz="1200" dirty="0"/>
              <a:t>Key activities</a:t>
            </a:r>
          </a:p>
        </p:txBody>
      </p:sp>
      <p:sp>
        <p:nvSpPr>
          <p:cNvPr id="19" name="TextBox 18"/>
          <p:cNvSpPr txBox="1"/>
          <p:nvPr/>
        </p:nvSpPr>
        <p:spPr>
          <a:xfrm>
            <a:off x="2707502" y="2857429"/>
            <a:ext cx="862416" cy="184666"/>
          </a:xfrm>
          <a:prstGeom prst="rect">
            <a:avLst/>
          </a:prstGeom>
          <a:noFill/>
        </p:spPr>
        <p:txBody>
          <a:bodyPr wrap="none" lIns="0" tIns="0" rIns="0" bIns="0" rtlCol="0">
            <a:spAutoFit/>
          </a:bodyPr>
          <a:lstStyle/>
          <a:p>
            <a:r>
              <a:rPr lang="en-US" sz="1200" dirty="0"/>
              <a:t>Key resources</a:t>
            </a:r>
          </a:p>
        </p:txBody>
      </p:sp>
      <p:sp>
        <p:nvSpPr>
          <p:cNvPr id="20" name="TextBox 19"/>
          <p:cNvSpPr txBox="1"/>
          <p:nvPr/>
        </p:nvSpPr>
        <p:spPr>
          <a:xfrm>
            <a:off x="5019439" y="721453"/>
            <a:ext cx="1159100" cy="184666"/>
          </a:xfrm>
          <a:prstGeom prst="rect">
            <a:avLst/>
          </a:prstGeom>
          <a:noFill/>
        </p:spPr>
        <p:txBody>
          <a:bodyPr wrap="none" lIns="0" tIns="0" rIns="0" bIns="0" rtlCol="0">
            <a:spAutoFit/>
          </a:bodyPr>
          <a:lstStyle/>
          <a:p>
            <a:r>
              <a:rPr lang="en-US" sz="1200" dirty="0"/>
              <a:t>Value propositions</a:t>
            </a:r>
          </a:p>
        </p:txBody>
      </p:sp>
      <p:sp>
        <p:nvSpPr>
          <p:cNvPr id="21" name="TextBox 20"/>
          <p:cNvSpPr txBox="1"/>
          <p:nvPr/>
        </p:nvSpPr>
        <p:spPr>
          <a:xfrm>
            <a:off x="7282066" y="713280"/>
            <a:ext cx="1441677" cy="184666"/>
          </a:xfrm>
          <a:prstGeom prst="rect">
            <a:avLst/>
          </a:prstGeom>
          <a:noFill/>
        </p:spPr>
        <p:txBody>
          <a:bodyPr wrap="none" lIns="0" tIns="0" rIns="0" bIns="0" rtlCol="0">
            <a:spAutoFit/>
          </a:bodyPr>
          <a:lstStyle/>
          <a:p>
            <a:r>
              <a:rPr lang="en-US" sz="1200" dirty="0"/>
              <a:t>Customer relationships</a:t>
            </a:r>
          </a:p>
        </p:txBody>
      </p:sp>
      <p:sp>
        <p:nvSpPr>
          <p:cNvPr id="22" name="TextBox 21"/>
          <p:cNvSpPr txBox="1"/>
          <p:nvPr/>
        </p:nvSpPr>
        <p:spPr>
          <a:xfrm>
            <a:off x="7314932" y="2967226"/>
            <a:ext cx="569067" cy="184666"/>
          </a:xfrm>
          <a:prstGeom prst="rect">
            <a:avLst/>
          </a:prstGeom>
          <a:noFill/>
        </p:spPr>
        <p:txBody>
          <a:bodyPr wrap="none" lIns="0" tIns="0" rIns="0" bIns="0" rtlCol="0">
            <a:spAutoFit/>
          </a:bodyPr>
          <a:lstStyle/>
          <a:p>
            <a:r>
              <a:rPr lang="en-US" sz="1200" dirty="0"/>
              <a:t>Channels</a:t>
            </a:r>
          </a:p>
        </p:txBody>
      </p:sp>
      <p:sp>
        <p:nvSpPr>
          <p:cNvPr id="23" name="TextBox 22"/>
          <p:cNvSpPr txBox="1"/>
          <p:nvPr/>
        </p:nvSpPr>
        <p:spPr>
          <a:xfrm>
            <a:off x="9610806" y="713280"/>
            <a:ext cx="1427186" cy="276999"/>
          </a:xfrm>
          <a:prstGeom prst="rect">
            <a:avLst/>
          </a:prstGeom>
          <a:noFill/>
        </p:spPr>
        <p:txBody>
          <a:bodyPr wrap="none" rtlCol="0">
            <a:spAutoFit/>
          </a:bodyPr>
          <a:lstStyle/>
          <a:p>
            <a:r>
              <a:rPr lang="en-US" sz="1200" dirty="0"/>
              <a:t>Customer segments</a:t>
            </a:r>
          </a:p>
        </p:txBody>
      </p:sp>
      <p:sp>
        <p:nvSpPr>
          <p:cNvPr id="24" name="TextBox 23"/>
          <p:cNvSpPr txBox="1"/>
          <p:nvPr/>
        </p:nvSpPr>
        <p:spPr>
          <a:xfrm>
            <a:off x="385079" y="4947539"/>
            <a:ext cx="877741" cy="184666"/>
          </a:xfrm>
          <a:prstGeom prst="rect">
            <a:avLst/>
          </a:prstGeom>
          <a:noFill/>
        </p:spPr>
        <p:txBody>
          <a:bodyPr wrap="none" lIns="0" tIns="0" rIns="0" bIns="0" rtlCol="0">
            <a:spAutoFit/>
          </a:bodyPr>
          <a:lstStyle/>
          <a:p>
            <a:r>
              <a:rPr lang="en-US" sz="1200" dirty="0"/>
              <a:t>Cost structure</a:t>
            </a:r>
          </a:p>
        </p:txBody>
      </p:sp>
      <p:sp>
        <p:nvSpPr>
          <p:cNvPr id="25" name="TextBox 24"/>
          <p:cNvSpPr txBox="1"/>
          <p:nvPr/>
        </p:nvSpPr>
        <p:spPr>
          <a:xfrm>
            <a:off x="6148314" y="4947539"/>
            <a:ext cx="1070101" cy="184666"/>
          </a:xfrm>
          <a:prstGeom prst="rect">
            <a:avLst/>
          </a:prstGeom>
          <a:noFill/>
        </p:spPr>
        <p:txBody>
          <a:bodyPr wrap="none" lIns="0" tIns="0" rIns="0" bIns="0" rtlCol="0">
            <a:spAutoFit/>
          </a:bodyPr>
          <a:lstStyle/>
          <a:p>
            <a:r>
              <a:rPr lang="en-US" sz="1200" dirty="0"/>
              <a:t>Revenue streams</a:t>
            </a:r>
          </a:p>
        </p:txBody>
      </p:sp>
      <p:sp>
        <p:nvSpPr>
          <p:cNvPr id="26" name="Rectangle 25"/>
          <p:cNvSpPr/>
          <p:nvPr/>
        </p:nvSpPr>
        <p:spPr>
          <a:xfrm rot="21122467">
            <a:off x="1609990" y="5332041"/>
            <a:ext cx="865384" cy="614306"/>
          </a:xfrm>
          <a:prstGeom prst="rect">
            <a:avLst/>
          </a:prstGeom>
          <a:solidFill>
            <a:srgbClr val="FFF697"/>
          </a:solidFill>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Marketing</a:t>
            </a:r>
          </a:p>
        </p:txBody>
      </p:sp>
      <p:pic>
        <p:nvPicPr>
          <p:cNvPr id="34" name="Picture 33"/>
          <p:cNvPicPr>
            <a:picLocks noChangeAspect="1"/>
          </p:cNvPicPr>
          <p:nvPr/>
        </p:nvPicPr>
        <p:blipFill>
          <a:blip r:embed="rId2"/>
          <a:stretch>
            <a:fillRect/>
          </a:stretch>
        </p:blipFill>
        <p:spPr>
          <a:xfrm>
            <a:off x="2122612" y="780120"/>
            <a:ext cx="455517" cy="436663"/>
          </a:xfrm>
          <a:prstGeom prst="rect">
            <a:avLst/>
          </a:prstGeom>
        </p:spPr>
      </p:pic>
      <p:sp>
        <p:nvSpPr>
          <p:cNvPr id="37" name="Rectangle 36"/>
          <p:cNvSpPr/>
          <p:nvPr/>
        </p:nvSpPr>
        <p:spPr>
          <a:xfrm>
            <a:off x="3380546" y="1479742"/>
            <a:ext cx="865384" cy="614306"/>
          </a:xfrm>
          <a:prstGeom prst="rect">
            <a:avLst/>
          </a:prstGeom>
          <a:solidFill>
            <a:srgbClr val="FFF697"/>
          </a:solidFill>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Data delen</a:t>
            </a:r>
          </a:p>
        </p:txBody>
      </p:sp>
      <p:sp>
        <p:nvSpPr>
          <p:cNvPr id="38" name="Rectangle 37"/>
          <p:cNvSpPr/>
          <p:nvPr/>
        </p:nvSpPr>
        <p:spPr>
          <a:xfrm>
            <a:off x="2799428" y="3166017"/>
            <a:ext cx="865384" cy="614306"/>
          </a:xfrm>
          <a:prstGeom prst="rect">
            <a:avLst/>
          </a:prstGeom>
          <a:solidFill>
            <a:srgbClr val="FFF697"/>
          </a:solidFill>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Data model</a:t>
            </a:r>
          </a:p>
        </p:txBody>
      </p:sp>
      <p:sp>
        <p:nvSpPr>
          <p:cNvPr id="40" name="Rectangle 39"/>
          <p:cNvSpPr/>
          <p:nvPr/>
        </p:nvSpPr>
        <p:spPr>
          <a:xfrm>
            <a:off x="2869042" y="3962901"/>
            <a:ext cx="865384" cy="614306"/>
          </a:xfrm>
          <a:prstGeom prst="rect">
            <a:avLst/>
          </a:prstGeom>
          <a:solidFill>
            <a:srgbClr val="FFF697"/>
          </a:solidFill>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Database</a:t>
            </a:r>
          </a:p>
        </p:txBody>
      </p:sp>
      <p:sp>
        <p:nvSpPr>
          <p:cNvPr id="41" name="Rectangle 40"/>
          <p:cNvSpPr/>
          <p:nvPr/>
        </p:nvSpPr>
        <p:spPr>
          <a:xfrm>
            <a:off x="3826924" y="3122412"/>
            <a:ext cx="865384" cy="614306"/>
          </a:xfrm>
          <a:prstGeom prst="rect">
            <a:avLst/>
          </a:prstGeom>
          <a:solidFill>
            <a:srgbClr val="FFF697"/>
          </a:solidFill>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Koppelingen</a:t>
            </a:r>
          </a:p>
        </p:txBody>
      </p:sp>
      <p:sp>
        <p:nvSpPr>
          <p:cNvPr id="43" name="Rectangle 42"/>
          <p:cNvSpPr/>
          <p:nvPr/>
        </p:nvSpPr>
        <p:spPr>
          <a:xfrm rot="360488">
            <a:off x="5541732" y="1080782"/>
            <a:ext cx="865384" cy="614306"/>
          </a:xfrm>
          <a:prstGeom prst="rect">
            <a:avLst/>
          </a:prstGeom>
          <a:solidFill>
            <a:srgbClr val="FFF697"/>
          </a:solidFill>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Efficiency verbetering</a:t>
            </a:r>
          </a:p>
        </p:txBody>
      </p:sp>
      <p:sp>
        <p:nvSpPr>
          <p:cNvPr id="44" name="Rectangle 43"/>
          <p:cNvSpPr/>
          <p:nvPr/>
        </p:nvSpPr>
        <p:spPr>
          <a:xfrm rot="360488">
            <a:off x="5376529" y="1981670"/>
            <a:ext cx="865384" cy="614306"/>
          </a:xfrm>
          <a:prstGeom prst="rect">
            <a:avLst/>
          </a:prstGeom>
          <a:solidFill>
            <a:srgbClr val="FFF697"/>
          </a:solidFill>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Eenvoudig gegevens uitwisselen</a:t>
            </a:r>
          </a:p>
        </p:txBody>
      </p:sp>
      <p:sp>
        <p:nvSpPr>
          <p:cNvPr id="45" name="Rectangle 44"/>
          <p:cNvSpPr/>
          <p:nvPr/>
        </p:nvSpPr>
        <p:spPr>
          <a:xfrm rot="360488">
            <a:off x="5674777" y="3166014"/>
            <a:ext cx="865384" cy="614306"/>
          </a:xfrm>
          <a:prstGeom prst="rect">
            <a:avLst/>
          </a:prstGeom>
          <a:solidFill>
            <a:srgbClr val="FFF697"/>
          </a:solidFill>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Transparantie</a:t>
            </a:r>
          </a:p>
        </p:txBody>
      </p:sp>
      <p:sp>
        <p:nvSpPr>
          <p:cNvPr id="46" name="Rectangle 45"/>
          <p:cNvSpPr/>
          <p:nvPr/>
        </p:nvSpPr>
        <p:spPr>
          <a:xfrm rot="360488">
            <a:off x="8189882" y="1025254"/>
            <a:ext cx="865384" cy="614306"/>
          </a:xfrm>
          <a:prstGeom prst="rect">
            <a:avLst/>
          </a:prstGeom>
          <a:solidFill>
            <a:srgbClr val="FFF697"/>
          </a:solidFill>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Gratis</a:t>
            </a:r>
          </a:p>
          <a:p>
            <a:pPr algn="ctr"/>
            <a:r>
              <a:rPr lang="nl-NL" sz="1000" dirty="0">
                <a:solidFill>
                  <a:schemeClr val="tx1"/>
                </a:solidFill>
              </a:rPr>
              <a:t> diensten </a:t>
            </a:r>
          </a:p>
        </p:txBody>
      </p:sp>
      <p:sp>
        <p:nvSpPr>
          <p:cNvPr id="47" name="Rectangle 46"/>
          <p:cNvSpPr/>
          <p:nvPr/>
        </p:nvSpPr>
        <p:spPr>
          <a:xfrm rot="21208899">
            <a:off x="8072587" y="5350128"/>
            <a:ext cx="865384" cy="614306"/>
          </a:xfrm>
          <a:prstGeom prst="rect">
            <a:avLst/>
          </a:prstGeom>
          <a:solidFill>
            <a:srgbClr val="FFF697"/>
          </a:solidFill>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Betaalde</a:t>
            </a:r>
          </a:p>
          <a:p>
            <a:pPr algn="ctr"/>
            <a:r>
              <a:rPr lang="nl-NL" sz="1000" dirty="0">
                <a:solidFill>
                  <a:schemeClr val="tx1"/>
                </a:solidFill>
              </a:rPr>
              <a:t> diensten </a:t>
            </a:r>
          </a:p>
        </p:txBody>
      </p:sp>
      <p:sp>
        <p:nvSpPr>
          <p:cNvPr id="48" name="Rectangle 47"/>
          <p:cNvSpPr/>
          <p:nvPr/>
        </p:nvSpPr>
        <p:spPr>
          <a:xfrm rot="360488">
            <a:off x="10570470" y="1173181"/>
            <a:ext cx="865384" cy="614306"/>
          </a:xfrm>
          <a:prstGeom prst="rect">
            <a:avLst/>
          </a:prstGeom>
          <a:solidFill>
            <a:srgbClr val="FFF697"/>
          </a:solidFill>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Expediteurs</a:t>
            </a:r>
          </a:p>
        </p:txBody>
      </p:sp>
      <p:sp>
        <p:nvSpPr>
          <p:cNvPr id="49" name="Rectangle 48"/>
          <p:cNvSpPr/>
          <p:nvPr/>
        </p:nvSpPr>
        <p:spPr>
          <a:xfrm rot="21310168">
            <a:off x="9966114" y="1922388"/>
            <a:ext cx="865384" cy="614306"/>
          </a:xfrm>
          <a:prstGeom prst="rect">
            <a:avLst/>
          </a:prstGeom>
          <a:solidFill>
            <a:srgbClr val="FFF697"/>
          </a:solidFill>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Truckers</a:t>
            </a:r>
          </a:p>
        </p:txBody>
      </p:sp>
      <p:sp>
        <p:nvSpPr>
          <p:cNvPr id="50" name="Rectangle 49"/>
          <p:cNvSpPr/>
          <p:nvPr/>
        </p:nvSpPr>
        <p:spPr>
          <a:xfrm rot="21310168">
            <a:off x="10174388" y="2652223"/>
            <a:ext cx="865384" cy="614306"/>
          </a:xfrm>
          <a:prstGeom prst="rect">
            <a:avLst/>
          </a:prstGeom>
          <a:solidFill>
            <a:srgbClr val="FFF697"/>
          </a:solidFill>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Barge</a:t>
            </a:r>
          </a:p>
          <a:p>
            <a:pPr algn="ctr"/>
            <a:r>
              <a:rPr lang="nl-NL" sz="1000" dirty="0">
                <a:solidFill>
                  <a:schemeClr val="tx1"/>
                </a:solidFill>
              </a:rPr>
              <a:t>operators</a:t>
            </a:r>
          </a:p>
        </p:txBody>
      </p:sp>
      <p:sp>
        <p:nvSpPr>
          <p:cNvPr id="51" name="Rectangle 50"/>
          <p:cNvSpPr/>
          <p:nvPr/>
        </p:nvSpPr>
        <p:spPr>
          <a:xfrm rot="21310168">
            <a:off x="10169680" y="3464911"/>
            <a:ext cx="865384" cy="614306"/>
          </a:xfrm>
          <a:prstGeom prst="rect">
            <a:avLst/>
          </a:prstGeom>
          <a:solidFill>
            <a:srgbClr val="FFF697"/>
          </a:solidFill>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Rail</a:t>
            </a:r>
          </a:p>
          <a:p>
            <a:pPr algn="ctr"/>
            <a:r>
              <a:rPr lang="nl-NL" sz="1000" dirty="0">
                <a:solidFill>
                  <a:schemeClr val="tx1"/>
                </a:solidFill>
              </a:rPr>
              <a:t>operators</a:t>
            </a:r>
          </a:p>
        </p:txBody>
      </p:sp>
      <p:sp>
        <p:nvSpPr>
          <p:cNvPr id="52" name="Rectangle 51"/>
          <p:cNvSpPr/>
          <p:nvPr/>
        </p:nvSpPr>
        <p:spPr>
          <a:xfrm rot="21310168">
            <a:off x="10760998" y="2939905"/>
            <a:ext cx="865384" cy="614306"/>
          </a:xfrm>
          <a:prstGeom prst="rect">
            <a:avLst/>
          </a:prstGeom>
          <a:solidFill>
            <a:srgbClr val="FFF697"/>
          </a:solidFill>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Inland </a:t>
            </a:r>
          </a:p>
          <a:p>
            <a:pPr algn="ctr"/>
            <a:r>
              <a:rPr lang="nl-NL" sz="1000" dirty="0">
                <a:solidFill>
                  <a:schemeClr val="tx1"/>
                </a:solidFill>
              </a:rPr>
              <a:t>terminals</a:t>
            </a:r>
          </a:p>
        </p:txBody>
      </p:sp>
      <p:sp>
        <p:nvSpPr>
          <p:cNvPr id="53" name="Rectangle 52"/>
          <p:cNvSpPr/>
          <p:nvPr/>
        </p:nvSpPr>
        <p:spPr>
          <a:xfrm rot="21310168">
            <a:off x="10631410" y="4145387"/>
            <a:ext cx="865384" cy="614306"/>
          </a:xfrm>
          <a:prstGeom prst="rect">
            <a:avLst/>
          </a:prstGeom>
          <a:solidFill>
            <a:srgbClr val="FFF697"/>
          </a:solidFill>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Verladers</a:t>
            </a:r>
          </a:p>
        </p:txBody>
      </p:sp>
      <p:sp>
        <p:nvSpPr>
          <p:cNvPr id="54" name="Rectangle 53"/>
          <p:cNvSpPr/>
          <p:nvPr/>
        </p:nvSpPr>
        <p:spPr>
          <a:xfrm rot="21449521">
            <a:off x="8461165" y="3089505"/>
            <a:ext cx="865384" cy="614306"/>
          </a:xfrm>
          <a:prstGeom prst="rect">
            <a:avLst/>
          </a:prstGeom>
          <a:solidFill>
            <a:srgbClr val="FFF697"/>
          </a:solidFill>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Community platform</a:t>
            </a:r>
          </a:p>
        </p:txBody>
      </p:sp>
      <p:sp>
        <p:nvSpPr>
          <p:cNvPr id="55" name="Rectangle 54"/>
          <p:cNvSpPr/>
          <p:nvPr/>
        </p:nvSpPr>
        <p:spPr>
          <a:xfrm>
            <a:off x="3957721" y="3792357"/>
            <a:ext cx="865384" cy="614306"/>
          </a:xfrm>
          <a:prstGeom prst="rect">
            <a:avLst/>
          </a:prstGeom>
          <a:solidFill>
            <a:srgbClr val="FFF697"/>
          </a:solidFill>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Beheer organisatie</a:t>
            </a:r>
          </a:p>
        </p:txBody>
      </p:sp>
      <p:sp>
        <p:nvSpPr>
          <p:cNvPr id="56" name="Rectangle 55"/>
          <p:cNvSpPr/>
          <p:nvPr/>
        </p:nvSpPr>
        <p:spPr>
          <a:xfrm>
            <a:off x="7461611" y="1828095"/>
            <a:ext cx="865384" cy="614306"/>
          </a:xfrm>
          <a:prstGeom prst="rect">
            <a:avLst/>
          </a:prstGeom>
          <a:solidFill>
            <a:srgbClr val="FFF697"/>
          </a:solidFill>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Crossside </a:t>
            </a:r>
            <a:r>
              <a:rPr lang="nl-NL" sz="1000" dirty="0" err="1">
                <a:solidFill>
                  <a:schemeClr val="tx1"/>
                </a:solidFill>
              </a:rPr>
              <a:t>network</a:t>
            </a:r>
            <a:r>
              <a:rPr lang="nl-NL" sz="1000" dirty="0">
                <a:solidFill>
                  <a:schemeClr val="tx1"/>
                </a:solidFill>
              </a:rPr>
              <a:t> </a:t>
            </a:r>
            <a:r>
              <a:rPr lang="nl-NL" sz="1000" dirty="0" err="1">
                <a:solidFill>
                  <a:schemeClr val="tx1"/>
                </a:solidFill>
              </a:rPr>
              <a:t>effects</a:t>
            </a:r>
            <a:endParaRPr lang="nl-NL" sz="1000" dirty="0">
              <a:solidFill>
                <a:schemeClr val="tx1"/>
              </a:solidFill>
            </a:endParaRPr>
          </a:p>
        </p:txBody>
      </p:sp>
      <p:sp>
        <p:nvSpPr>
          <p:cNvPr id="58" name="Rectangle 57"/>
          <p:cNvSpPr/>
          <p:nvPr/>
        </p:nvSpPr>
        <p:spPr>
          <a:xfrm rot="360488">
            <a:off x="9547593" y="5433587"/>
            <a:ext cx="865384" cy="614306"/>
          </a:xfrm>
          <a:prstGeom prst="rect">
            <a:avLst/>
          </a:prstGeom>
          <a:solidFill>
            <a:srgbClr val="FF0000">
              <a:alpha val="60000"/>
            </a:srgbClr>
          </a:solidFill>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Adverteerders?</a:t>
            </a:r>
          </a:p>
        </p:txBody>
      </p:sp>
      <p:sp>
        <p:nvSpPr>
          <p:cNvPr id="59" name="Rectangle 58"/>
          <p:cNvSpPr/>
          <p:nvPr/>
        </p:nvSpPr>
        <p:spPr>
          <a:xfrm rot="21449521">
            <a:off x="7461611" y="3905337"/>
            <a:ext cx="865384" cy="614306"/>
          </a:xfrm>
          <a:prstGeom prst="rect">
            <a:avLst/>
          </a:prstGeom>
          <a:solidFill>
            <a:srgbClr val="FFF697"/>
          </a:solidFill>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Apps</a:t>
            </a:r>
          </a:p>
        </p:txBody>
      </p:sp>
      <p:sp>
        <p:nvSpPr>
          <p:cNvPr id="60" name="Rectangle 59"/>
          <p:cNvSpPr/>
          <p:nvPr/>
        </p:nvSpPr>
        <p:spPr>
          <a:xfrm rot="474882">
            <a:off x="8436018" y="4070618"/>
            <a:ext cx="865384" cy="614306"/>
          </a:xfrm>
          <a:prstGeom prst="rect">
            <a:avLst/>
          </a:prstGeom>
          <a:solidFill>
            <a:srgbClr val="FFF697"/>
          </a:solidFill>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3rd party oplossingen</a:t>
            </a:r>
          </a:p>
        </p:txBody>
      </p:sp>
      <p:sp>
        <p:nvSpPr>
          <p:cNvPr id="63" name="Rectangle 62"/>
          <p:cNvSpPr/>
          <p:nvPr/>
        </p:nvSpPr>
        <p:spPr>
          <a:xfrm rot="21208899">
            <a:off x="6628576" y="5521807"/>
            <a:ext cx="865384" cy="614306"/>
          </a:xfrm>
          <a:prstGeom prst="rect">
            <a:avLst/>
          </a:prstGeom>
          <a:solidFill>
            <a:srgbClr val="FFF697"/>
          </a:solidFill>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Fee </a:t>
            </a:r>
          </a:p>
          <a:p>
            <a:pPr algn="ctr"/>
            <a:r>
              <a:rPr lang="nl-NL" sz="1000" dirty="0">
                <a:solidFill>
                  <a:schemeClr val="tx1"/>
                </a:solidFill>
              </a:rPr>
              <a:t>Voor 3rd party Integrators</a:t>
            </a:r>
          </a:p>
        </p:txBody>
      </p:sp>
      <p:sp>
        <p:nvSpPr>
          <p:cNvPr id="65" name="Rectangle 64"/>
          <p:cNvSpPr/>
          <p:nvPr/>
        </p:nvSpPr>
        <p:spPr>
          <a:xfrm rot="20567104">
            <a:off x="5322266" y="4021854"/>
            <a:ext cx="865384" cy="614306"/>
          </a:xfrm>
          <a:prstGeom prst="rect">
            <a:avLst/>
          </a:prstGeom>
          <a:solidFill>
            <a:srgbClr val="FFF697"/>
          </a:solidFill>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Applicaties</a:t>
            </a:r>
          </a:p>
        </p:txBody>
      </p:sp>
      <p:sp>
        <p:nvSpPr>
          <p:cNvPr id="57" name="Rectangle 56"/>
          <p:cNvSpPr/>
          <p:nvPr/>
        </p:nvSpPr>
        <p:spPr>
          <a:xfrm>
            <a:off x="725460" y="1579890"/>
            <a:ext cx="865384" cy="614306"/>
          </a:xfrm>
          <a:prstGeom prst="rect">
            <a:avLst/>
          </a:prstGeom>
          <a:solidFill>
            <a:srgbClr val="FFF697"/>
          </a:solidFill>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Diepzee </a:t>
            </a:r>
          </a:p>
          <a:p>
            <a:pPr algn="ctr"/>
            <a:r>
              <a:rPr lang="nl-NL" sz="1000" dirty="0">
                <a:solidFill>
                  <a:schemeClr val="tx1"/>
                </a:solidFill>
              </a:rPr>
              <a:t>terminals</a:t>
            </a:r>
          </a:p>
        </p:txBody>
      </p:sp>
      <p:sp>
        <p:nvSpPr>
          <p:cNvPr id="62" name="Rectangle 61"/>
          <p:cNvSpPr/>
          <p:nvPr/>
        </p:nvSpPr>
        <p:spPr>
          <a:xfrm>
            <a:off x="457805" y="5345391"/>
            <a:ext cx="865384" cy="614306"/>
          </a:xfrm>
          <a:prstGeom prst="rect">
            <a:avLst/>
          </a:prstGeom>
          <a:solidFill>
            <a:srgbClr val="FFF697"/>
          </a:solidFill>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Ontwikkeling platform</a:t>
            </a:r>
          </a:p>
        </p:txBody>
      </p:sp>
      <p:sp>
        <p:nvSpPr>
          <p:cNvPr id="64" name="Rectangle 63"/>
          <p:cNvSpPr/>
          <p:nvPr/>
        </p:nvSpPr>
        <p:spPr>
          <a:xfrm>
            <a:off x="2767708" y="5264191"/>
            <a:ext cx="865384" cy="614306"/>
          </a:xfrm>
          <a:prstGeom prst="rect">
            <a:avLst/>
          </a:prstGeom>
          <a:solidFill>
            <a:srgbClr val="FFF697"/>
          </a:solidFill>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Personeel-kosten</a:t>
            </a:r>
          </a:p>
        </p:txBody>
      </p:sp>
      <p:sp>
        <p:nvSpPr>
          <p:cNvPr id="66" name="Rectangle 65"/>
          <p:cNvSpPr/>
          <p:nvPr/>
        </p:nvSpPr>
        <p:spPr>
          <a:xfrm>
            <a:off x="723827" y="2456559"/>
            <a:ext cx="865384" cy="614306"/>
          </a:xfrm>
          <a:prstGeom prst="rect">
            <a:avLst/>
          </a:prstGeom>
          <a:solidFill>
            <a:srgbClr val="FFF697"/>
          </a:solidFill>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Diepzee </a:t>
            </a:r>
          </a:p>
          <a:p>
            <a:pPr algn="ctr"/>
            <a:r>
              <a:rPr lang="nl-NL" sz="1000" dirty="0">
                <a:solidFill>
                  <a:schemeClr val="tx1"/>
                </a:solidFill>
              </a:rPr>
              <a:t>havens</a:t>
            </a:r>
          </a:p>
        </p:txBody>
      </p:sp>
      <p:sp>
        <p:nvSpPr>
          <p:cNvPr id="61" name="Rectangle 60"/>
          <p:cNvSpPr/>
          <p:nvPr/>
        </p:nvSpPr>
        <p:spPr>
          <a:xfrm>
            <a:off x="3579626" y="4298050"/>
            <a:ext cx="865384" cy="614306"/>
          </a:xfrm>
          <a:prstGeom prst="rect">
            <a:avLst/>
          </a:prstGeom>
          <a:solidFill>
            <a:srgbClr val="FFF697"/>
          </a:solidFill>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nl-NL" sz="1000" dirty="0">
                <a:solidFill>
                  <a:schemeClr val="tx1"/>
                </a:solidFill>
              </a:rPr>
              <a:t>Zoek</a:t>
            </a:r>
          </a:p>
          <a:p>
            <a:pPr algn="ctr"/>
            <a:r>
              <a:rPr lang="nl-NL" sz="1000" dirty="0">
                <a:solidFill>
                  <a:schemeClr val="tx1"/>
                </a:solidFill>
              </a:rPr>
              <a:t>algoritmen</a:t>
            </a:r>
          </a:p>
        </p:txBody>
      </p:sp>
    </p:spTree>
    <p:extLst>
      <p:ext uri="{BB962C8B-B14F-4D97-AF65-F5344CB8AC3E}">
        <p14:creationId xmlns:p14="http://schemas.microsoft.com/office/powerpoint/2010/main" val="10785280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78659" y="2526194"/>
            <a:ext cx="2392623" cy="697521"/>
          </a:xfrm>
          <a:prstGeom prst="rect">
            <a:avLst/>
          </a:prstGeom>
        </p:spPr>
        <p:txBody>
          <a:bodyPr wrap="none" lIns="121879" tIns="60939" rIns="121879" bIns="60939">
            <a:spAutoFit/>
          </a:bodyPr>
          <a:lstStyle/>
          <a:p>
            <a:pPr algn="ctr" defTabSz="1216652"/>
            <a:r>
              <a:rPr lang="nl-NL" sz="3733" dirty="0">
                <a:solidFill>
                  <a:srgbClr val="FFFFFF"/>
                </a:solidFill>
                <a:latin typeface="Segoe UI Light" pitchFamily="34" charset="0"/>
              </a:rPr>
              <a:t>Introductie</a:t>
            </a:r>
          </a:p>
        </p:txBody>
      </p:sp>
    </p:spTree>
    <p:extLst>
      <p:ext uri="{BB962C8B-B14F-4D97-AF65-F5344CB8AC3E}">
        <p14:creationId xmlns:p14="http://schemas.microsoft.com/office/powerpoint/2010/main" val="1893221324"/>
      </p:ext>
    </p:extLst>
  </p:cSld>
  <p:clrMapOvr>
    <a:masterClrMapping/>
  </p:clrMapOvr>
  <p:transition spd="slow">
    <p:push/>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0" y="1220401"/>
            <a:ext cx="12192000" cy="5664200"/>
          </a:xfrm>
          <a:prstGeom prst="rect">
            <a:avLst/>
          </a:prstGeom>
          <a:solidFill>
            <a:schemeClr val="tx1">
              <a:lumMod val="10000"/>
              <a:lumOff val="90000"/>
            </a:scheme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121915" tIns="60957" rIns="121915" bIns="60957" numCol="1" rtlCol="0" anchor="ctr" anchorCtr="0" compatLnSpc="1">
            <a:prstTxWarp prst="textNoShape">
              <a:avLst/>
            </a:prstTxWarp>
          </a:bodyPr>
          <a:lstStyle/>
          <a:p>
            <a:pPr marL="0" marR="0" lvl="0" indent="0" algn="ctr" defTabSz="1218768" rtl="0" eaLnBrk="1" fontAlgn="base" latinLnBrk="0" hangingPunct="1">
              <a:lnSpc>
                <a:spcPct val="100000"/>
              </a:lnSpc>
              <a:spcBef>
                <a:spcPct val="0"/>
              </a:spcBef>
              <a:spcAft>
                <a:spcPct val="0"/>
              </a:spcAft>
              <a:buClrTx/>
              <a:buSzTx/>
              <a:buFontTx/>
              <a:buNone/>
              <a:tabLst/>
              <a:defRPr/>
            </a:pPr>
            <a:endParaRPr kumimoji="0" lang="en-US" sz="2667" b="0" i="0" u="none" strike="noStrike" kern="0" cap="none" spc="0" normalizeH="0" baseline="0" noProof="0" dirty="0">
              <a:ln>
                <a:noFill/>
              </a:ln>
              <a:gradFill>
                <a:gsLst>
                  <a:gs pos="0">
                    <a:srgbClr val="FFFFFF"/>
                  </a:gs>
                  <a:gs pos="100000">
                    <a:srgbClr val="FFFFFF"/>
                  </a:gs>
                </a:gsLst>
                <a:lin ang="5400000" scaled="0"/>
              </a:gradFill>
              <a:effectLst/>
              <a:uLnTx/>
              <a:uFillTx/>
              <a:latin typeface="Segoe UI Light"/>
              <a:ea typeface="+mn-ea"/>
              <a:cs typeface="+mn-cs"/>
            </a:endParaRPr>
          </a:p>
        </p:txBody>
      </p:sp>
      <p:sp>
        <p:nvSpPr>
          <p:cNvPr id="41" name="Title 12"/>
          <p:cNvSpPr txBox="1">
            <a:spLocks/>
          </p:cNvSpPr>
          <p:nvPr/>
        </p:nvSpPr>
        <p:spPr>
          <a:xfrm>
            <a:off x="501615" y="482600"/>
            <a:ext cx="11161444" cy="609397"/>
          </a:xfrm>
          <a:prstGeom prst="rect">
            <a:avLst/>
          </a:prstGeom>
        </p:spPr>
        <p:txBody>
          <a:bodyPr/>
          <a:lstStyle>
            <a:lvl1pPr algn="l" defTabSz="685624" rtl="0" eaLnBrk="1" latinLnBrk="0" hangingPunct="1">
              <a:lnSpc>
                <a:spcPct val="90000"/>
              </a:lnSpc>
              <a:spcBef>
                <a:spcPct val="0"/>
              </a:spcBef>
              <a:buNone/>
              <a:defRPr lang="en-US" sz="3300" b="0" kern="1200" cap="none" spc="-75"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pPr marL="0" marR="0" lvl="0" indent="0" algn="l" defTabSz="914142"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100" normalizeH="0" baseline="0" noProof="0" dirty="0" err="1">
                <a:ln w="3175">
                  <a:noFill/>
                </a:ln>
                <a:gradFill flip="none" rotWithShape="1">
                  <a:gsLst>
                    <a:gs pos="0">
                      <a:srgbClr val="292929"/>
                    </a:gs>
                    <a:gs pos="86000">
                      <a:srgbClr val="292929"/>
                    </a:gs>
                  </a:gsLst>
                  <a:lin ang="5400000" scaled="0"/>
                  <a:tileRect/>
                </a:gradFill>
                <a:effectLst/>
                <a:uLnTx/>
                <a:uFillTx/>
                <a:latin typeface="Segoe UI Light"/>
                <a:ea typeface="+mn-ea"/>
                <a:cs typeface="Arial" charset="0"/>
              </a:rPr>
              <a:t>Positionering</a:t>
            </a:r>
            <a:r>
              <a:rPr kumimoji="0" lang="en-US" sz="4400" b="0" i="0" u="none" strike="noStrike" kern="1200" cap="none" spc="-100" normalizeH="0" baseline="0" noProof="0" dirty="0">
                <a:ln w="3175">
                  <a:noFill/>
                </a:ln>
                <a:gradFill flip="none" rotWithShape="1">
                  <a:gsLst>
                    <a:gs pos="0">
                      <a:srgbClr val="292929"/>
                    </a:gs>
                    <a:gs pos="86000">
                      <a:srgbClr val="292929"/>
                    </a:gs>
                  </a:gsLst>
                  <a:lin ang="5400000" scaled="0"/>
                  <a:tileRect/>
                </a:gradFill>
                <a:effectLst/>
                <a:uLnTx/>
                <a:uFillTx/>
                <a:latin typeface="Segoe UI Light"/>
                <a:ea typeface="+mn-ea"/>
                <a:cs typeface="Arial" charset="0"/>
              </a:rPr>
              <a:t> </a:t>
            </a:r>
            <a:r>
              <a:rPr kumimoji="0" lang="en-US" sz="4400" b="0" i="0" u="none" strike="noStrike" kern="1200" cap="none" spc="-100" normalizeH="0" baseline="0" noProof="0" dirty="0" err="1">
                <a:ln w="3175">
                  <a:noFill/>
                </a:ln>
                <a:gradFill flip="none" rotWithShape="1">
                  <a:gsLst>
                    <a:gs pos="0">
                      <a:srgbClr val="292929"/>
                    </a:gs>
                    <a:gs pos="86000">
                      <a:srgbClr val="292929"/>
                    </a:gs>
                  </a:gsLst>
                  <a:lin ang="5400000" scaled="0"/>
                  <a:tileRect/>
                </a:gradFill>
                <a:effectLst/>
                <a:uLnTx/>
                <a:uFillTx/>
                <a:latin typeface="Segoe UI Light"/>
                <a:ea typeface="+mn-ea"/>
                <a:cs typeface="Arial" charset="0"/>
              </a:rPr>
              <a:t>activiteiten</a:t>
            </a:r>
            <a:r>
              <a:rPr kumimoji="0" lang="en-US" sz="4400" b="0" i="0" u="none" strike="noStrike" kern="1200" cap="none" spc="-100" normalizeH="0" baseline="0" noProof="0" dirty="0">
                <a:ln w="3175">
                  <a:noFill/>
                </a:ln>
                <a:gradFill flip="none" rotWithShape="1">
                  <a:gsLst>
                    <a:gs pos="0">
                      <a:srgbClr val="292929"/>
                    </a:gs>
                    <a:gs pos="86000">
                      <a:srgbClr val="292929"/>
                    </a:gs>
                  </a:gsLst>
                  <a:lin ang="5400000" scaled="0"/>
                  <a:tileRect/>
                </a:gradFill>
                <a:effectLst/>
                <a:uLnTx/>
                <a:uFillTx/>
                <a:latin typeface="Segoe UI Light"/>
                <a:ea typeface="+mn-ea"/>
                <a:cs typeface="Arial" charset="0"/>
              </a:rPr>
              <a:t> community</a:t>
            </a:r>
          </a:p>
        </p:txBody>
      </p:sp>
      <p:sp>
        <p:nvSpPr>
          <p:cNvPr id="7" name="Isosceles Triangle 6"/>
          <p:cNvSpPr/>
          <p:nvPr/>
        </p:nvSpPr>
        <p:spPr bwMode="auto">
          <a:xfrm>
            <a:off x="4609377" y="1824625"/>
            <a:ext cx="2311882" cy="1600200"/>
          </a:xfrm>
          <a:prstGeom prst="triangle">
            <a:avLst/>
          </a:prstGeom>
          <a:solidFill>
            <a:srgbClr val="FFC000"/>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nl-NL" sz="2000" dirty="0">
              <a:gradFill>
                <a:gsLst>
                  <a:gs pos="0">
                    <a:srgbClr val="FFFFFF"/>
                  </a:gs>
                  <a:gs pos="100000">
                    <a:srgbClr val="FFFFFF"/>
                  </a:gs>
                </a:gsLst>
                <a:lin ang="5400000" scaled="0"/>
              </a:gradFill>
            </a:endParaRPr>
          </a:p>
        </p:txBody>
      </p:sp>
      <p:graphicFrame>
        <p:nvGraphicFramePr>
          <p:cNvPr id="4" name="Diagram 3"/>
          <p:cNvGraphicFramePr/>
          <p:nvPr>
            <p:extLst>
              <p:ext uri="{D42A27DB-BD31-4B8C-83A1-F6EECF244321}">
                <p14:modId xmlns:p14="http://schemas.microsoft.com/office/powerpoint/2010/main" val="1676538113"/>
              </p:ext>
            </p:extLst>
          </p:nvPr>
        </p:nvGraphicFramePr>
        <p:xfrm>
          <a:off x="2032000" y="1252238"/>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Arrow: Down 7"/>
          <p:cNvSpPr/>
          <p:nvPr/>
        </p:nvSpPr>
        <p:spPr bwMode="auto">
          <a:xfrm rot="10800000">
            <a:off x="10299700" y="1641705"/>
            <a:ext cx="304800" cy="5029200"/>
          </a:xfrm>
          <a:prstGeom prst="downArrow">
            <a:avLst>
              <a:gd name="adj1" fmla="val 50000"/>
              <a:gd name="adj2" fmla="val 101370"/>
            </a:avLst>
          </a:prstGeom>
          <a:solidFill>
            <a:schemeClr val="accent2"/>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nl-NL" sz="2000" dirty="0">
              <a:gradFill>
                <a:gsLst>
                  <a:gs pos="0">
                    <a:srgbClr val="FFFFFF"/>
                  </a:gs>
                  <a:gs pos="100000">
                    <a:srgbClr val="FFFFFF"/>
                  </a:gs>
                </a:gsLst>
                <a:lin ang="5400000" scaled="0"/>
              </a:gradFill>
            </a:endParaRPr>
          </a:p>
        </p:txBody>
      </p:sp>
      <p:sp>
        <p:nvSpPr>
          <p:cNvPr id="10" name="TextBox 9"/>
          <p:cNvSpPr txBox="1"/>
          <p:nvPr/>
        </p:nvSpPr>
        <p:spPr>
          <a:xfrm>
            <a:off x="10718539" y="2583464"/>
            <a:ext cx="1359422" cy="1077218"/>
          </a:xfrm>
          <a:prstGeom prst="rect">
            <a:avLst/>
          </a:prstGeom>
          <a:noFill/>
        </p:spPr>
        <p:txBody>
          <a:bodyPr wrap="square" lIns="0" tIns="0" rIns="0" bIns="0" rtlCol="0">
            <a:spAutoFit/>
          </a:bodyPr>
          <a:lstStyle/>
          <a:p>
            <a:r>
              <a:rPr lang="nl-NL" sz="1400" dirty="0">
                <a:gradFill>
                  <a:gsLst>
                    <a:gs pos="0">
                      <a:schemeClr val="tx1"/>
                    </a:gs>
                    <a:gs pos="86000">
                      <a:schemeClr val="tx1"/>
                    </a:gs>
                  </a:gsLst>
                  <a:lin ang="5400000" scaled="0"/>
                </a:gradFill>
              </a:rPr>
              <a:t>Toenemende toegevoegde waarde voor aangesloten partijen</a:t>
            </a:r>
          </a:p>
        </p:txBody>
      </p:sp>
      <p:sp>
        <p:nvSpPr>
          <p:cNvPr id="11" name="TextBox 10"/>
          <p:cNvSpPr txBox="1"/>
          <p:nvPr/>
        </p:nvSpPr>
        <p:spPr>
          <a:xfrm>
            <a:off x="10692443" y="3861348"/>
            <a:ext cx="1359422" cy="646331"/>
          </a:xfrm>
          <a:prstGeom prst="rect">
            <a:avLst/>
          </a:prstGeom>
          <a:noFill/>
        </p:spPr>
        <p:txBody>
          <a:bodyPr wrap="square" lIns="0" tIns="0" rIns="0" bIns="0" rtlCol="0">
            <a:spAutoFit/>
          </a:bodyPr>
          <a:lstStyle/>
          <a:p>
            <a:r>
              <a:rPr lang="nl-NL" sz="1400" dirty="0">
                <a:gradFill>
                  <a:gsLst>
                    <a:gs pos="0">
                      <a:schemeClr val="tx1"/>
                    </a:gs>
                    <a:gs pos="86000">
                      <a:schemeClr val="tx1"/>
                    </a:gs>
                  </a:gsLst>
                  <a:lin ang="5400000" scaled="0"/>
                </a:gradFill>
              </a:rPr>
              <a:t>Toenemende</a:t>
            </a:r>
          </a:p>
          <a:p>
            <a:r>
              <a:rPr lang="nl-NL" sz="1400" dirty="0">
                <a:gradFill>
                  <a:gsLst>
                    <a:gs pos="0">
                      <a:schemeClr val="tx1"/>
                    </a:gs>
                    <a:gs pos="86000">
                      <a:schemeClr val="tx1"/>
                    </a:gs>
                  </a:gsLst>
                  <a:lin ang="5400000" scaled="0"/>
                </a:gradFill>
              </a:rPr>
              <a:t>Complexiteit en investering</a:t>
            </a:r>
          </a:p>
        </p:txBody>
      </p:sp>
      <p:sp>
        <p:nvSpPr>
          <p:cNvPr id="12" name="TextBox 11"/>
          <p:cNvSpPr txBox="1"/>
          <p:nvPr/>
        </p:nvSpPr>
        <p:spPr>
          <a:xfrm>
            <a:off x="711200" y="2209800"/>
            <a:ext cx="2209800" cy="2369880"/>
          </a:xfrm>
          <a:prstGeom prst="rect">
            <a:avLst/>
          </a:prstGeom>
          <a:noFill/>
        </p:spPr>
        <p:txBody>
          <a:bodyPr wrap="square" lIns="0" tIns="0" rIns="0" bIns="0" rtlCol="0">
            <a:spAutoFit/>
          </a:bodyPr>
          <a:lstStyle/>
          <a:p>
            <a:r>
              <a:rPr lang="nl-NL" sz="1400" dirty="0">
                <a:gradFill>
                  <a:gsLst>
                    <a:gs pos="0">
                      <a:schemeClr val="tx1"/>
                    </a:gs>
                    <a:gs pos="86000">
                      <a:schemeClr val="tx1"/>
                    </a:gs>
                  </a:gsLst>
                  <a:lin ang="5400000" scaled="0"/>
                </a:gradFill>
              </a:rPr>
              <a:t>Positionering synchromodale community:</a:t>
            </a:r>
          </a:p>
          <a:p>
            <a:endParaRPr lang="nl-NL" sz="1400" dirty="0">
              <a:gradFill>
                <a:gsLst>
                  <a:gs pos="0">
                    <a:schemeClr val="tx1"/>
                  </a:gs>
                  <a:gs pos="86000">
                    <a:schemeClr val="tx1"/>
                  </a:gs>
                </a:gsLst>
                <a:lin ang="5400000" scaled="0"/>
              </a:gradFill>
            </a:endParaRPr>
          </a:p>
          <a:p>
            <a:r>
              <a:rPr lang="nl-NL" sz="1400" dirty="0">
                <a:gradFill>
                  <a:gsLst>
                    <a:gs pos="0">
                      <a:schemeClr val="tx1"/>
                    </a:gs>
                    <a:gs pos="86000">
                      <a:schemeClr val="tx1"/>
                    </a:gs>
                  </a:gsLst>
                  <a:lin ang="5400000" scaled="0"/>
                </a:gradFill>
              </a:rPr>
              <a:t>Vergt:</a:t>
            </a:r>
          </a:p>
          <a:p>
            <a:pPr marL="285750" indent="-285750">
              <a:buFont typeface="Arial" panose="020B0604020202020204" pitchFamily="34" charset="0"/>
              <a:buChar char="•"/>
            </a:pPr>
            <a:r>
              <a:rPr lang="nl-NL" sz="1400" dirty="0">
                <a:gradFill>
                  <a:gsLst>
                    <a:gs pos="0">
                      <a:schemeClr val="tx1"/>
                    </a:gs>
                    <a:gs pos="86000">
                      <a:schemeClr val="tx1"/>
                    </a:gs>
                  </a:gsLst>
                  <a:lin ang="5400000" scaled="0"/>
                </a:gradFill>
              </a:rPr>
              <a:t>Opzetten en onderhouden intelligent business model</a:t>
            </a:r>
          </a:p>
          <a:p>
            <a:pPr marL="285750" indent="-285750">
              <a:buFont typeface="Arial" panose="020B0604020202020204" pitchFamily="34" charset="0"/>
              <a:buChar char="•"/>
            </a:pPr>
            <a:r>
              <a:rPr lang="nl-NL" sz="1400" dirty="0">
                <a:gradFill>
                  <a:gsLst>
                    <a:gs pos="0">
                      <a:schemeClr val="tx1"/>
                    </a:gs>
                    <a:gs pos="86000">
                      <a:schemeClr val="tx1"/>
                    </a:gs>
                  </a:gsLst>
                  <a:lin ang="5400000" scaled="0"/>
                </a:gradFill>
              </a:rPr>
              <a:t>Opzetten en continue onderhoud plan algoritmen</a:t>
            </a:r>
          </a:p>
          <a:p>
            <a:endParaRPr lang="nl-NL" sz="1400" dirty="0">
              <a:gradFill>
                <a:gsLst>
                  <a:gs pos="0">
                    <a:schemeClr val="tx1"/>
                  </a:gs>
                  <a:gs pos="86000">
                    <a:schemeClr val="tx1"/>
                  </a:gs>
                </a:gsLst>
                <a:lin ang="5400000" scaled="0"/>
              </a:gradFill>
            </a:endParaRPr>
          </a:p>
        </p:txBody>
      </p:sp>
      <p:cxnSp>
        <p:nvCxnSpPr>
          <p:cNvPr id="13" name="Straight Arrow Connector 12"/>
          <p:cNvCxnSpPr>
            <a:cxnSpLocks/>
            <a:stCxn id="12" idx="3"/>
          </p:cNvCxnSpPr>
          <p:nvPr/>
        </p:nvCxnSpPr>
        <p:spPr>
          <a:xfrm>
            <a:off x="2921000" y="3394740"/>
            <a:ext cx="14224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181600" y="5943600"/>
            <a:ext cx="2819400" cy="830997"/>
          </a:xfrm>
          <a:prstGeom prst="rect">
            <a:avLst/>
          </a:prstGeom>
          <a:noFill/>
        </p:spPr>
        <p:txBody>
          <a:bodyPr wrap="square" lIns="0" tIns="0" rIns="0" bIns="0" rtlCol="0">
            <a:spAutoFit/>
          </a:bodyPr>
          <a:lstStyle/>
          <a:p>
            <a:r>
              <a:rPr lang="nl-NL" sz="1000" dirty="0">
                <a:gradFill>
                  <a:gsLst>
                    <a:gs pos="0">
                      <a:schemeClr val="tx1"/>
                    </a:gs>
                    <a:gs pos="86000">
                      <a:schemeClr val="tx1"/>
                    </a:gs>
                  </a:gsLst>
                  <a:lin ang="5400000" scaled="0"/>
                </a:gradFill>
              </a:rPr>
              <a:t>Delen data zonder interpretatie.</a:t>
            </a:r>
          </a:p>
          <a:p>
            <a:r>
              <a:rPr lang="nl-NL" sz="1000" dirty="0">
                <a:gradFill>
                  <a:gsLst>
                    <a:gs pos="0">
                      <a:schemeClr val="tx1"/>
                    </a:gs>
                    <a:gs pos="86000">
                      <a:schemeClr val="tx1"/>
                    </a:gs>
                  </a:gsLst>
                  <a:lin ang="5400000" scaled="0"/>
                </a:gradFill>
              </a:rPr>
              <a:t>Doel: verschillende partijen delen data in een centrale database </a:t>
            </a:r>
          </a:p>
          <a:p>
            <a:r>
              <a:rPr lang="nl-NL" sz="1000" dirty="0">
                <a:gradFill>
                  <a:gsLst>
                    <a:gs pos="0">
                      <a:schemeClr val="tx1"/>
                    </a:gs>
                    <a:gs pos="86000">
                      <a:schemeClr val="tx1"/>
                    </a:gs>
                  </a:gsLst>
                  <a:lin ang="5400000" scaled="0"/>
                </a:gradFill>
              </a:rPr>
              <a:t>Plat datamodel. Geen algoritmen</a:t>
            </a:r>
          </a:p>
          <a:p>
            <a:endParaRPr lang="nl-NL" sz="1400" dirty="0">
              <a:gradFill>
                <a:gsLst>
                  <a:gs pos="0">
                    <a:schemeClr val="tx1"/>
                  </a:gs>
                  <a:gs pos="86000">
                    <a:schemeClr val="tx1"/>
                  </a:gs>
                </a:gsLst>
                <a:lin ang="5400000" scaled="0"/>
              </a:gradFill>
            </a:endParaRPr>
          </a:p>
        </p:txBody>
      </p:sp>
      <p:sp>
        <p:nvSpPr>
          <p:cNvPr id="17" name="TextBox 16"/>
          <p:cNvSpPr txBox="1"/>
          <p:nvPr/>
        </p:nvSpPr>
        <p:spPr>
          <a:xfrm>
            <a:off x="3947819" y="4267200"/>
            <a:ext cx="4419600" cy="830997"/>
          </a:xfrm>
          <a:prstGeom prst="rect">
            <a:avLst/>
          </a:prstGeom>
          <a:noFill/>
        </p:spPr>
        <p:txBody>
          <a:bodyPr wrap="square" lIns="0" tIns="0" rIns="0" bIns="0" rtlCol="0">
            <a:spAutoFit/>
          </a:bodyPr>
          <a:lstStyle/>
          <a:p>
            <a:r>
              <a:rPr lang="nl-NL" sz="1000" dirty="0">
                <a:gradFill>
                  <a:gsLst>
                    <a:gs pos="0">
                      <a:schemeClr val="tx1"/>
                    </a:gs>
                    <a:gs pos="86000">
                      <a:schemeClr val="tx1"/>
                    </a:gs>
                  </a:gsLst>
                  <a:lin ang="5400000" scaled="0"/>
                </a:gradFill>
              </a:rPr>
              <a:t>Delen data met interpretatie als input voor planbeslissingen.</a:t>
            </a:r>
          </a:p>
          <a:p>
            <a:r>
              <a:rPr lang="nl-NL" sz="1000" dirty="0">
                <a:gradFill>
                  <a:gsLst>
                    <a:gs pos="0">
                      <a:schemeClr val="tx1"/>
                    </a:gs>
                    <a:gs pos="86000">
                      <a:schemeClr val="tx1"/>
                    </a:gs>
                  </a:gsLst>
                  <a:lin ang="5400000" scaled="0"/>
                </a:gradFill>
              </a:rPr>
              <a:t>Doel: verschillende partijen delen data in een centrale database. De data wordt geïnterpreteerd en vertaald naar informatie door combineren gegevens.</a:t>
            </a:r>
          </a:p>
          <a:p>
            <a:r>
              <a:rPr lang="nl-NL" sz="1000" dirty="0">
                <a:gradFill>
                  <a:gsLst>
                    <a:gs pos="0">
                      <a:schemeClr val="tx1"/>
                    </a:gs>
                    <a:gs pos="86000">
                      <a:schemeClr val="tx1"/>
                    </a:gs>
                  </a:gsLst>
                  <a:lin ang="5400000" scaled="0"/>
                </a:gradFill>
              </a:rPr>
              <a:t>Gestructureerd datamodel. Algoritmen voor </a:t>
            </a:r>
            <a:r>
              <a:rPr lang="nl-NL" sz="1000" dirty="0" err="1">
                <a:gradFill>
                  <a:gsLst>
                    <a:gs pos="0">
                      <a:schemeClr val="tx1"/>
                    </a:gs>
                    <a:gs pos="86000">
                      <a:schemeClr val="tx1"/>
                    </a:gs>
                  </a:gsLst>
                  <a:lin ang="5400000" scaled="0"/>
                </a:gradFill>
              </a:rPr>
              <a:t>interpretarie</a:t>
            </a:r>
            <a:r>
              <a:rPr lang="nl-NL" sz="1000" dirty="0">
                <a:gradFill>
                  <a:gsLst>
                    <a:gs pos="0">
                      <a:schemeClr val="tx1"/>
                    </a:gs>
                    <a:gs pos="86000">
                      <a:schemeClr val="tx1"/>
                    </a:gs>
                  </a:gsLst>
                  <a:lin ang="5400000" scaled="0"/>
                </a:gradFill>
              </a:rPr>
              <a:t> </a:t>
            </a:r>
          </a:p>
          <a:p>
            <a:endParaRPr lang="nl-NL" sz="1400" dirty="0">
              <a:gradFill>
                <a:gsLst>
                  <a:gs pos="0">
                    <a:schemeClr val="tx1"/>
                  </a:gs>
                  <a:gs pos="86000">
                    <a:schemeClr val="tx1"/>
                  </a:gs>
                </a:gsLst>
                <a:lin ang="5400000" scaled="0"/>
              </a:gradFill>
            </a:endParaRPr>
          </a:p>
        </p:txBody>
      </p:sp>
      <p:sp>
        <p:nvSpPr>
          <p:cNvPr id="20" name="TextBox 19"/>
          <p:cNvSpPr txBox="1"/>
          <p:nvPr/>
        </p:nvSpPr>
        <p:spPr>
          <a:xfrm>
            <a:off x="4824119" y="3056186"/>
            <a:ext cx="2667000" cy="677108"/>
          </a:xfrm>
          <a:prstGeom prst="rect">
            <a:avLst/>
          </a:prstGeom>
          <a:noFill/>
        </p:spPr>
        <p:txBody>
          <a:bodyPr wrap="square" lIns="0" tIns="0" rIns="0" bIns="0" rtlCol="0">
            <a:spAutoFit/>
          </a:bodyPr>
          <a:lstStyle/>
          <a:p>
            <a:r>
              <a:rPr lang="nl-NL" sz="1000" dirty="0">
                <a:gradFill>
                  <a:gsLst>
                    <a:gs pos="0">
                      <a:schemeClr val="tx1"/>
                    </a:gs>
                    <a:gs pos="86000">
                      <a:schemeClr val="tx1"/>
                    </a:gs>
                  </a:gsLst>
                  <a:lin ang="5400000" scaled="0"/>
                </a:gradFill>
              </a:rPr>
              <a:t>Delen data met interpretatie in combinatie met een context (planregels/profielen gebruikers).</a:t>
            </a:r>
          </a:p>
          <a:p>
            <a:r>
              <a:rPr lang="nl-NL" sz="1000" dirty="0">
                <a:gradFill>
                  <a:gsLst>
                    <a:gs pos="0">
                      <a:schemeClr val="tx1"/>
                    </a:gs>
                    <a:gs pos="86000">
                      <a:schemeClr val="tx1"/>
                    </a:gs>
                  </a:gsLst>
                  <a:lin ang="5400000" scaled="0"/>
                </a:gradFill>
              </a:rPr>
              <a:t>Doel: Adviseren over </a:t>
            </a:r>
            <a:r>
              <a:rPr lang="nl-NL" sz="1000" dirty="0" err="1">
                <a:gradFill>
                  <a:gsLst>
                    <a:gs pos="0">
                      <a:schemeClr val="tx1"/>
                    </a:gs>
                    <a:gs pos="86000">
                      <a:schemeClr val="tx1"/>
                    </a:gs>
                  </a:gsLst>
                  <a:lin ang="5400000" scaled="0"/>
                </a:gradFill>
              </a:rPr>
              <a:t>initiele</a:t>
            </a:r>
            <a:r>
              <a:rPr lang="nl-NL" sz="1000" dirty="0">
                <a:gradFill>
                  <a:gsLst>
                    <a:gs pos="0">
                      <a:schemeClr val="tx1"/>
                    </a:gs>
                    <a:gs pos="86000">
                      <a:schemeClr val="tx1"/>
                    </a:gs>
                  </a:gsLst>
                  <a:lin ang="5400000" scaled="0"/>
                </a:gradFill>
              </a:rPr>
              <a:t> planning en bijsturing</a:t>
            </a:r>
          </a:p>
          <a:p>
            <a:endParaRPr lang="nl-NL" sz="1400" dirty="0">
              <a:gradFill>
                <a:gsLst>
                  <a:gs pos="0">
                    <a:schemeClr val="tx1"/>
                  </a:gs>
                  <a:gs pos="86000">
                    <a:schemeClr val="tx1"/>
                  </a:gs>
                </a:gsLst>
                <a:lin ang="5400000" scaled="0"/>
              </a:gradFill>
            </a:endParaRPr>
          </a:p>
        </p:txBody>
      </p:sp>
    </p:spTree>
    <p:extLst>
      <p:ext uri="{BB962C8B-B14F-4D97-AF65-F5344CB8AC3E}">
        <p14:creationId xmlns:p14="http://schemas.microsoft.com/office/powerpoint/2010/main" val="44615866"/>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0" y="1248767"/>
            <a:ext cx="12192000" cy="5664200"/>
          </a:xfrm>
          <a:prstGeom prst="rect">
            <a:avLst/>
          </a:prstGeom>
          <a:solidFill>
            <a:schemeClr val="tx1">
              <a:lumMod val="10000"/>
              <a:lumOff val="90000"/>
            </a:scheme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121915" tIns="60957" rIns="121915" bIns="60957" numCol="1" rtlCol="0" anchor="ctr" anchorCtr="0" compatLnSpc="1">
            <a:prstTxWarp prst="textNoShape">
              <a:avLst/>
            </a:prstTxWarp>
          </a:bodyPr>
          <a:lstStyle/>
          <a:p>
            <a:pPr marL="0" marR="0" lvl="0" indent="0" algn="ctr" defTabSz="1218768" rtl="0" eaLnBrk="1" fontAlgn="base" latinLnBrk="0" hangingPunct="1">
              <a:lnSpc>
                <a:spcPct val="100000"/>
              </a:lnSpc>
              <a:spcBef>
                <a:spcPct val="0"/>
              </a:spcBef>
              <a:spcAft>
                <a:spcPct val="0"/>
              </a:spcAft>
              <a:buClrTx/>
              <a:buSzTx/>
              <a:buFontTx/>
              <a:buNone/>
              <a:tabLst/>
              <a:defRPr/>
            </a:pPr>
            <a:endParaRPr kumimoji="0" lang="en-US" sz="2667" b="0" i="0" u="none" strike="noStrike" kern="0" cap="none" spc="0" normalizeH="0" baseline="0" noProof="0" dirty="0">
              <a:ln>
                <a:noFill/>
              </a:ln>
              <a:gradFill>
                <a:gsLst>
                  <a:gs pos="0">
                    <a:srgbClr val="FFFFFF"/>
                  </a:gs>
                  <a:gs pos="100000">
                    <a:srgbClr val="FFFFFF"/>
                  </a:gs>
                </a:gsLst>
                <a:lin ang="5400000" scaled="0"/>
              </a:gradFill>
              <a:effectLst/>
              <a:uLnTx/>
              <a:uFillTx/>
              <a:latin typeface="Segoe UI Light"/>
              <a:ea typeface="+mn-ea"/>
              <a:cs typeface="+mn-cs"/>
            </a:endParaRPr>
          </a:p>
        </p:txBody>
      </p:sp>
      <p:sp>
        <p:nvSpPr>
          <p:cNvPr id="4" name="Title 12"/>
          <p:cNvSpPr txBox="1">
            <a:spLocks/>
          </p:cNvSpPr>
          <p:nvPr/>
        </p:nvSpPr>
        <p:spPr>
          <a:xfrm>
            <a:off x="501615" y="482600"/>
            <a:ext cx="11161444" cy="609397"/>
          </a:xfrm>
          <a:prstGeom prst="rect">
            <a:avLst/>
          </a:prstGeom>
        </p:spPr>
        <p:txBody>
          <a:bodyPr/>
          <a:lstStyle>
            <a:lvl1pPr algn="l" defTabSz="685624" rtl="0" eaLnBrk="1" latinLnBrk="0" hangingPunct="1">
              <a:lnSpc>
                <a:spcPct val="90000"/>
              </a:lnSpc>
              <a:spcBef>
                <a:spcPct val="0"/>
              </a:spcBef>
              <a:buNone/>
              <a:defRPr lang="en-US" sz="3300" b="0" kern="1200" cap="none" spc="-75"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pPr marL="0" marR="0" lvl="0" indent="0" algn="l" defTabSz="914142"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100" normalizeH="0" baseline="0" noProof="0" dirty="0">
                <a:ln w="3175">
                  <a:noFill/>
                </a:ln>
                <a:gradFill flip="none" rotWithShape="1">
                  <a:gsLst>
                    <a:gs pos="0">
                      <a:srgbClr val="292929"/>
                    </a:gs>
                    <a:gs pos="86000">
                      <a:srgbClr val="292929"/>
                    </a:gs>
                  </a:gsLst>
                  <a:lin ang="5400000" scaled="0"/>
                  <a:tileRect/>
                </a:gradFill>
                <a:effectLst/>
                <a:uLnTx/>
                <a:uFillTx/>
                <a:latin typeface="Segoe UI Light"/>
                <a:ea typeface="+mn-ea"/>
                <a:cs typeface="Arial" charset="0"/>
              </a:rPr>
              <a:t>Het concept</a:t>
            </a:r>
          </a:p>
        </p:txBody>
      </p:sp>
      <p:sp>
        <p:nvSpPr>
          <p:cNvPr id="30" name="Oval 29"/>
          <p:cNvSpPr/>
          <p:nvPr/>
        </p:nvSpPr>
        <p:spPr>
          <a:xfrm>
            <a:off x="1765811" y="2012867"/>
            <a:ext cx="1134092" cy="1086593"/>
          </a:xfrm>
          <a:prstGeom prst="ellipse">
            <a:avLst/>
          </a:prstGeom>
          <a:solidFill>
            <a:srgbClr val="44546A"/>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prstClr val="white"/>
                </a:solidFill>
                <a:effectLst/>
                <a:uLnTx/>
                <a:uFillTx/>
                <a:latin typeface="Calibri" panose="020F0502020204030204"/>
                <a:ea typeface="+mn-ea"/>
                <a:cs typeface="+mn-cs"/>
              </a:rPr>
              <a:t>Integratie</a:t>
            </a:r>
          </a:p>
        </p:txBody>
      </p:sp>
      <p:sp>
        <p:nvSpPr>
          <p:cNvPr id="31" name="Flowchart: Magnetic Disk 30"/>
          <p:cNvSpPr/>
          <p:nvPr/>
        </p:nvSpPr>
        <p:spPr>
          <a:xfrm>
            <a:off x="1862360" y="3583170"/>
            <a:ext cx="1028550" cy="564078"/>
          </a:xfrm>
          <a:prstGeom prst="flowChartMagneticDisk">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dirty="0">
                <a:ln>
                  <a:noFill/>
                </a:ln>
                <a:solidFill>
                  <a:prstClr val="white"/>
                </a:solidFill>
                <a:effectLst/>
                <a:uLnTx/>
                <a:uFillTx/>
                <a:latin typeface="Calibri" panose="020F0502020204030204"/>
                <a:ea typeface="+mn-ea"/>
                <a:cs typeface="+mn-cs"/>
              </a:rPr>
              <a:t>Synchromodale data </a:t>
            </a:r>
          </a:p>
        </p:txBody>
      </p:sp>
      <p:sp>
        <p:nvSpPr>
          <p:cNvPr id="32" name="Arrow: Up-Down 31"/>
          <p:cNvSpPr/>
          <p:nvPr/>
        </p:nvSpPr>
        <p:spPr>
          <a:xfrm rot="2490428">
            <a:off x="2787756" y="3362097"/>
            <a:ext cx="118753" cy="207817"/>
          </a:xfrm>
          <a:prstGeom prst="upDownArrow">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3" name="Arrow: Up-Down 32"/>
          <p:cNvSpPr/>
          <p:nvPr/>
        </p:nvSpPr>
        <p:spPr>
          <a:xfrm rot="18997667">
            <a:off x="1802984" y="3369859"/>
            <a:ext cx="118753" cy="207817"/>
          </a:xfrm>
          <a:prstGeom prst="upDownArrow">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4" name="Rectangle: Rounded Corners 33"/>
          <p:cNvSpPr/>
          <p:nvPr/>
        </p:nvSpPr>
        <p:spPr>
          <a:xfrm>
            <a:off x="1862360" y="1828800"/>
            <a:ext cx="978167" cy="504702"/>
          </a:xfrm>
          <a:prstGeom prst="roundRect">
            <a:avLst/>
          </a:prstGeom>
          <a:solidFill>
            <a:srgbClr val="5B9BD5">
              <a:lumMod val="20000"/>
              <a:lumOff val="80000"/>
            </a:srgbClr>
          </a:solidFill>
          <a:ln w="12700" cap="flat" cmpd="sng" algn="ctr">
            <a:solidFill>
              <a:srgbClr val="5B9BD5">
                <a:shade val="50000"/>
              </a:srgbClr>
            </a:solidFill>
            <a:prstDash val="solid"/>
            <a:miter lim="800000"/>
          </a:ln>
          <a:effectLst>
            <a:outerShdw blurRad="50800" dist="38100" dir="18900000" algn="b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dirty="0">
                <a:ln>
                  <a:noFill/>
                </a:ln>
                <a:solidFill>
                  <a:prstClr val="black"/>
                </a:solidFill>
                <a:effectLst/>
                <a:uLnTx/>
                <a:uFillTx/>
                <a:latin typeface="Calibri" panose="020F0502020204030204"/>
                <a:ea typeface="+mn-ea"/>
                <a:cs typeface="+mn-cs"/>
              </a:rPr>
              <a:t>Logistiek dienstverleners </a:t>
            </a:r>
          </a:p>
        </p:txBody>
      </p:sp>
      <p:cxnSp>
        <p:nvCxnSpPr>
          <p:cNvPr id="35" name="Connector: Curved 34"/>
          <p:cNvCxnSpPr>
            <a:stCxn id="34" idx="3"/>
            <a:endCxn id="36" idx="3"/>
          </p:cNvCxnSpPr>
          <p:nvPr/>
        </p:nvCxnSpPr>
        <p:spPr>
          <a:xfrm flipH="1">
            <a:off x="2790619" y="2081151"/>
            <a:ext cx="49908" cy="1163781"/>
          </a:xfrm>
          <a:prstGeom prst="curvedConnector3">
            <a:avLst>
              <a:gd name="adj1" fmla="val -458043"/>
            </a:avLst>
          </a:prstGeom>
          <a:noFill/>
          <a:ln w="60325" cap="flat" cmpd="sng" algn="ctr">
            <a:solidFill>
              <a:sysClr val="window" lastClr="FFFFFF">
                <a:lumMod val="85000"/>
              </a:sysClr>
            </a:solidFill>
            <a:prstDash val="solid"/>
            <a:miter lim="800000"/>
            <a:tailEnd type="triangle"/>
          </a:ln>
          <a:effectLst/>
        </p:spPr>
      </p:cxnSp>
      <p:sp>
        <p:nvSpPr>
          <p:cNvPr id="36" name="Rectangle: Rounded Corners 35"/>
          <p:cNvSpPr/>
          <p:nvPr/>
        </p:nvSpPr>
        <p:spPr>
          <a:xfrm>
            <a:off x="1812452" y="2992581"/>
            <a:ext cx="978167" cy="504702"/>
          </a:xfrm>
          <a:prstGeom prst="roundRect">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37" name="Connector: Curved 36"/>
          <p:cNvCxnSpPr>
            <a:stCxn id="36" idx="1"/>
            <a:endCxn id="34" idx="1"/>
          </p:cNvCxnSpPr>
          <p:nvPr/>
        </p:nvCxnSpPr>
        <p:spPr>
          <a:xfrm rot="10800000" flipH="1">
            <a:off x="1812452" y="2081152"/>
            <a:ext cx="49908" cy="1163781"/>
          </a:xfrm>
          <a:prstGeom prst="curvedConnector3">
            <a:avLst>
              <a:gd name="adj1" fmla="val -458043"/>
            </a:avLst>
          </a:prstGeom>
          <a:noFill/>
          <a:ln w="60325" cap="flat" cmpd="sng" algn="ctr">
            <a:solidFill>
              <a:sysClr val="window" lastClr="FFFFFF">
                <a:lumMod val="85000"/>
              </a:sysClr>
            </a:solidFill>
            <a:prstDash val="solid"/>
            <a:miter lim="800000"/>
            <a:tailEnd type="triangle"/>
          </a:ln>
          <a:effectLst/>
        </p:spPr>
      </p:cxnSp>
      <p:cxnSp>
        <p:nvCxnSpPr>
          <p:cNvPr id="38" name="Connector: Curved 37"/>
          <p:cNvCxnSpPr>
            <a:stCxn id="36" idx="1"/>
            <a:endCxn id="36" idx="3"/>
          </p:cNvCxnSpPr>
          <p:nvPr/>
        </p:nvCxnSpPr>
        <p:spPr>
          <a:xfrm rot="10800000" flipH="1">
            <a:off x="1812451" y="3244932"/>
            <a:ext cx="978167" cy="12700"/>
          </a:xfrm>
          <a:prstGeom prst="curvedConnector5">
            <a:avLst>
              <a:gd name="adj1" fmla="val -23370"/>
              <a:gd name="adj2" fmla="val 3787016"/>
              <a:gd name="adj3" fmla="val 123370"/>
            </a:avLst>
          </a:prstGeom>
          <a:noFill/>
          <a:ln w="6350" cap="flat" cmpd="sng" algn="ctr">
            <a:noFill/>
            <a:prstDash val="solid"/>
            <a:miter lim="800000"/>
          </a:ln>
          <a:effectLst/>
        </p:spPr>
      </p:cxnSp>
      <p:cxnSp>
        <p:nvCxnSpPr>
          <p:cNvPr id="39" name="Connector: Curved 38"/>
          <p:cNvCxnSpPr>
            <a:stCxn id="43" idx="2"/>
            <a:endCxn id="42" idx="2"/>
          </p:cNvCxnSpPr>
          <p:nvPr/>
        </p:nvCxnSpPr>
        <p:spPr>
          <a:xfrm rot="5400000" flipH="1">
            <a:off x="2211682" y="2587426"/>
            <a:ext cx="134185" cy="1193528"/>
          </a:xfrm>
          <a:prstGeom prst="curvedConnector3">
            <a:avLst>
              <a:gd name="adj1" fmla="val -170362"/>
            </a:avLst>
          </a:prstGeom>
          <a:noFill/>
          <a:ln w="60325" cap="flat" cmpd="sng" algn="ctr">
            <a:solidFill>
              <a:sysClr val="window" lastClr="FFFFFF">
                <a:lumMod val="85000"/>
              </a:sysClr>
            </a:solidFill>
            <a:prstDash val="solid"/>
            <a:miter lim="800000"/>
            <a:tailEnd type="triangle"/>
          </a:ln>
          <a:effectLst/>
        </p:spPr>
      </p:cxnSp>
      <p:sp>
        <p:nvSpPr>
          <p:cNvPr id="40" name="Rectangle: Rounded Corners 39"/>
          <p:cNvSpPr/>
          <p:nvPr/>
        </p:nvSpPr>
        <p:spPr>
          <a:xfrm>
            <a:off x="2407077" y="2731325"/>
            <a:ext cx="985652" cy="617517"/>
          </a:xfrm>
          <a:prstGeom prst="roundRect">
            <a:avLst/>
          </a:prstGeom>
          <a:solidFill>
            <a:srgbClr val="5B9BD5"/>
          </a:solidFill>
          <a:ln w="12700" cap="flat" cmpd="sng" algn="ctr">
            <a:solidFill>
              <a:srgbClr val="5B9BD5">
                <a:shade val="50000"/>
              </a:srgbClr>
            </a:solidFill>
            <a:prstDash val="solid"/>
            <a:miter lim="800000"/>
          </a:ln>
          <a:effectLst>
            <a:outerShdw blurRad="50800" dist="38100" dir="18900000" algn="b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1" name="Rectangle: Rounded Corners 40"/>
          <p:cNvSpPr/>
          <p:nvPr/>
        </p:nvSpPr>
        <p:spPr>
          <a:xfrm>
            <a:off x="1295400" y="2731325"/>
            <a:ext cx="985652" cy="617517"/>
          </a:xfrm>
          <a:prstGeom prst="roundRect">
            <a:avLst/>
          </a:prstGeom>
          <a:solidFill>
            <a:srgbClr val="5B9BD5"/>
          </a:solidFill>
          <a:ln w="12700" cap="flat" cmpd="sng" algn="ctr">
            <a:solidFill>
              <a:srgbClr val="5B9BD5">
                <a:shade val="50000"/>
              </a:srgbClr>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2" name="Rectangle: Rounded Corners 41"/>
          <p:cNvSpPr/>
          <p:nvPr/>
        </p:nvSpPr>
        <p:spPr>
          <a:xfrm>
            <a:off x="1533667" y="2929712"/>
            <a:ext cx="296687" cy="187385"/>
          </a:xfrm>
          <a:prstGeom prst="roundRect">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3" name="Rectangle: Rounded Corners 42"/>
          <p:cNvSpPr/>
          <p:nvPr/>
        </p:nvSpPr>
        <p:spPr>
          <a:xfrm>
            <a:off x="2727195" y="3063897"/>
            <a:ext cx="296687" cy="187385"/>
          </a:xfrm>
          <a:prstGeom prst="roundRect">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p:cNvSpPr/>
          <p:nvPr/>
        </p:nvSpPr>
        <p:spPr>
          <a:xfrm>
            <a:off x="1295400" y="2906694"/>
            <a:ext cx="983374" cy="278653"/>
          </a:xfrm>
          <a:prstGeom prst="rect">
            <a:avLst/>
          </a:prstGeom>
          <a:solidFill>
            <a:srgbClr val="F4BF3C"/>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err="1">
                <a:ln>
                  <a:noFill/>
                </a:ln>
                <a:solidFill>
                  <a:prstClr val="black"/>
                </a:solidFill>
                <a:effectLst/>
                <a:uLnTx/>
                <a:uFillTx/>
                <a:latin typeface="Calibri" panose="020F0502020204030204"/>
                <a:ea typeface="+mn-ea"/>
                <a:cs typeface="+mn-cs"/>
              </a:rPr>
              <a:t>Modelling</a:t>
            </a:r>
            <a:endParaRPr kumimoji="0" lang="nl-NL" sz="10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45" name="Rectangle 44"/>
          <p:cNvSpPr/>
          <p:nvPr/>
        </p:nvSpPr>
        <p:spPr>
          <a:xfrm>
            <a:off x="2415564" y="2925362"/>
            <a:ext cx="983374" cy="259985"/>
          </a:xfrm>
          <a:prstGeom prst="rect">
            <a:avLst/>
          </a:prstGeom>
          <a:solidFill>
            <a:srgbClr val="FFF697"/>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prstClr val="black"/>
                </a:solidFill>
                <a:effectLst/>
                <a:uLnTx/>
                <a:uFillTx/>
                <a:latin typeface="Calibri" panose="020F0502020204030204"/>
                <a:ea typeface="+mn-ea"/>
                <a:cs typeface="+mn-cs"/>
              </a:rPr>
              <a:t>Data</a:t>
            </a:r>
          </a:p>
        </p:txBody>
      </p:sp>
      <p:sp>
        <p:nvSpPr>
          <p:cNvPr id="46" name="Rectangle 45"/>
          <p:cNvSpPr/>
          <p:nvPr/>
        </p:nvSpPr>
        <p:spPr>
          <a:xfrm>
            <a:off x="2553860" y="2753168"/>
            <a:ext cx="737123" cy="130673"/>
          </a:xfrm>
          <a:prstGeom prst="rect">
            <a:avLst/>
          </a:prstGeom>
          <a:solidFill>
            <a:srgbClr val="5B9BD5"/>
          </a:solidFill>
          <a:ln w="12700" cap="flat" cmpd="sng" algn="ctr">
            <a:no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1" u="none" strike="noStrike" kern="0" cap="none" spc="0" normalizeH="0" baseline="0" noProof="0" dirty="0">
                <a:ln>
                  <a:noFill/>
                </a:ln>
                <a:solidFill>
                  <a:prstClr val="white"/>
                </a:solidFill>
                <a:effectLst/>
                <a:uLnTx/>
                <a:uFillTx/>
                <a:latin typeface="Calibri" panose="020F0502020204030204"/>
                <a:ea typeface="+mn-ea"/>
                <a:cs typeface="+mn-cs"/>
              </a:rPr>
              <a:t>Data standaard</a:t>
            </a:r>
          </a:p>
        </p:txBody>
      </p:sp>
      <p:sp>
        <p:nvSpPr>
          <p:cNvPr id="47" name="Rectangle 46"/>
          <p:cNvSpPr/>
          <p:nvPr/>
        </p:nvSpPr>
        <p:spPr>
          <a:xfrm>
            <a:off x="2556478" y="3200401"/>
            <a:ext cx="737123" cy="136768"/>
          </a:xfrm>
          <a:prstGeom prst="rect">
            <a:avLst/>
          </a:prstGeom>
          <a:solidFill>
            <a:srgbClr val="5B9BD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dirty="0">
                <a:ln>
                  <a:noFill/>
                </a:ln>
                <a:solidFill>
                  <a:prstClr val="white"/>
                </a:solidFill>
                <a:effectLst/>
                <a:uLnTx/>
                <a:uFillTx/>
                <a:latin typeface="Calibri" panose="020F0502020204030204"/>
                <a:ea typeface="+mn-ea"/>
                <a:cs typeface="+mn-cs"/>
              </a:rPr>
              <a:t>Toegang</a:t>
            </a:r>
          </a:p>
        </p:txBody>
      </p:sp>
      <p:sp>
        <p:nvSpPr>
          <p:cNvPr id="48" name="Rectangle 47"/>
          <p:cNvSpPr/>
          <p:nvPr/>
        </p:nvSpPr>
        <p:spPr>
          <a:xfrm>
            <a:off x="1461792" y="3200401"/>
            <a:ext cx="737123" cy="133735"/>
          </a:xfrm>
          <a:prstGeom prst="rect">
            <a:avLst/>
          </a:prstGeom>
          <a:solidFill>
            <a:srgbClr val="5B9BD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dirty="0">
                <a:ln>
                  <a:noFill/>
                </a:ln>
                <a:solidFill>
                  <a:prstClr val="white"/>
                </a:solidFill>
                <a:effectLst/>
                <a:uLnTx/>
                <a:uFillTx/>
                <a:latin typeface="Calibri" panose="020F0502020204030204"/>
                <a:ea typeface="+mn-ea"/>
                <a:cs typeface="+mn-cs"/>
              </a:rPr>
              <a:t>Toegang</a:t>
            </a:r>
          </a:p>
        </p:txBody>
      </p:sp>
      <p:sp>
        <p:nvSpPr>
          <p:cNvPr id="49" name="Rectangle 48"/>
          <p:cNvSpPr/>
          <p:nvPr/>
        </p:nvSpPr>
        <p:spPr>
          <a:xfrm>
            <a:off x="1453625" y="2744212"/>
            <a:ext cx="737123" cy="124051"/>
          </a:xfrm>
          <a:prstGeom prst="rect">
            <a:avLst/>
          </a:prstGeom>
          <a:solidFill>
            <a:srgbClr val="5B9BD5"/>
          </a:solidFill>
          <a:ln w="12700" cap="flat" cmpd="sng" algn="ctr">
            <a:no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1" u="none" strike="noStrike" kern="0" cap="none" spc="0" normalizeH="0" baseline="0" noProof="0" dirty="0">
                <a:ln>
                  <a:noFill/>
                </a:ln>
                <a:solidFill>
                  <a:prstClr val="white"/>
                </a:solidFill>
                <a:effectLst/>
                <a:uLnTx/>
                <a:uFillTx/>
                <a:latin typeface="Calibri" panose="020F0502020204030204"/>
                <a:ea typeface="+mn-ea"/>
                <a:cs typeface="+mn-cs"/>
              </a:rPr>
              <a:t>Data Standaard</a:t>
            </a:r>
          </a:p>
        </p:txBody>
      </p:sp>
      <p:sp>
        <p:nvSpPr>
          <p:cNvPr id="61" name="Oval 60"/>
          <p:cNvSpPr/>
          <p:nvPr/>
        </p:nvSpPr>
        <p:spPr>
          <a:xfrm>
            <a:off x="5377632" y="2054388"/>
            <a:ext cx="1134092" cy="1086593"/>
          </a:xfrm>
          <a:prstGeom prst="ellipse">
            <a:avLst/>
          </a:prstGeom>
          <a:solidFill>
            <a:srgbClr val="44546A"/>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prstClr val="white"/>
                </a:solidFill>
                <a:effectLst/>
                <a:uLnTx/>
                <a:uFillTx/>
                <a:latin typeface="Calibri" panose="020F0502020204030204"/>
                <a:ea typeface="+mn-ea"/>
                <a:cs typeface="+mn-cs"/>
              </a:rPr>
              <a:t>Integratie</a:t>
            </a:r>
          </a:p>
        </p:txBody>
      </p:sp>
      <p:sp>
        <p:nvSpPr>
          <p:cNvPr id="62" name="Flowchart: Magnetic Disk 61"/>
          <p:cNvSpPr/>
          <p:nvPr/>
        </p:nvSpPr>
        <p:spPr>
          <a:xfrm>
            <a:off x="5474181" y="3624691"/>
            <a:ext cx="1028550" cy="564078"/>
          </a:xfrm>
          <a:prstGeom prst="flowChartMagneticDisk">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dirty="0">
                <a:ln>
                  <a:noFill/>
                </a:ln>
                <a:solidFill>
                  <a:prstClr val="white"/>
                </a:solidFill>
                <a:effectLst/>
                <a:uLnTx/>
                <a:uFillTx/>
                <a:latin typeface="Calibri" panose="020F0502020204030204"/>
                <a:ea typeface="+mn-ea"/>
                <a:cs typeface="+mn-cs"/>
              </a:rPr>
              <a:t>Synchromodale data </a:t>
            </a:r>
          </a:p>
        </p:txBody>
      </p:sp>
      <p:sp>
        <p:nvSpPr>
          <p:cNvPr id="63" name="Arrow: Up-Down 62"/>
          <p:cNvSpPr/>
          <p:nvPr/>
        </p:nvSpPr>
        <p:spPr>
          <a:xfrm rot="2490428">
            <a:off x="6399577" y="3403618"/>
            <a:ext cx="118753" cy="207817"/>
          </a:xfrm>
          <a:prstGeom prst="upDownArrow">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4" name="Arrow: Up-Down 63"/>
          <p:cNvSpPr/>
          <p:nvPr/>
        </p:nvSpPr>
        <p:spPr>
          <a:xfrm rot="18997667">
            <a:off x="5414805" y="3411380"/>
            <a:ext cx="118753" cy="207817"/>
          </a:xfrm>
          <a:prstGeom prst="upDownArrow">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5" name="Rectangle: Rounded Corners 64"/>
          <p:cNvSpPr/>
          <p:nvPr/>
        </p:nvSpPr>
        <p:spPr>
          <a:xfrm>
            <a:off x="5474181" y="1870321"/>
            <a:ext cx="978167" cy="504702"/>
          </a:xfrm>
          <a:prstGeom prst="roundRect">
            <a:avLst/>
          </a:prstGeom>
          <a:solidFill>
            <a:srgbClr val="5B9BD5">
              <a:lumMod val="20000"/>
              <a:lumOff val="80000"/>
            </a:srgbClr>
          </a:solidFill>
          <a:ln w="12700" cap="flat" cmpd="sng" algn="ctr">
            <a:solidFill>
              <a:srgbClr val="5B9BD5">
                <a:shade val="50000"/>
              </a:srgbClr>
            </a:solidFill>
            <a:prstDash val="solid"/>
            <a:miter lim="800000"/>
          </a:ln>
          <a:effectLst>
            <a:outerShdw blurRad="50800" dist="38100" dir="18900000" algn="b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dirty="0">
                <a:ln>
                  <a:noFill/>
                </a:ln>
                <a:solidFill>
                  <a:prstClr val="black"/>
                </a:solidFill>
                <a:effectLst/>
                <a:uLnTx/>
                <a:uFillTx/>
                <a:latin typeface="Calibri" panose="020F0502020204030204"/>
                <a:ea typeface="+mn-ea"/>
                <a:cs typeface="+mn-cs"/>
              </a:rPr>
              <a:t>Logistiek dienstverleners </a:t>
            </a:r>
          </a:p>
        </p:txBody>
      </p:sp>
      <p:cxnSp>
        <p:nvCxnSpPr>
          <p:cNvPr id="66" name="Connector: Curved 65"/>
          <p:cNvCxnSpPr>
            <a:stCxn id="65" idx="3"/>
            <a:endCxn id="67" idx="3"/>
          </p:cNvCxnSpPr>
          <p:nvPr/>
        </p:nvCxnSpPr>
        <p:spPr>
          <a:xfrm flipH="1">
            <a:off x="6402440" y="2122672"/>
            <a:ext cx="49908" cy="1163781"/>
          </a:xfrm>
          <a:prstGeom prst="curvedConnector3">
            <a:avLst>
              <a:gd name="adj1" fmla="val -458043"/>
            </a:avLst>
          </a:prstGeom>
          <a:noFill/>
          <a:ln w="60325" cap="flat" cmpd="sng" algn="ctr">
            <a:solidFill>
              <a:sysClr val="window" lastClr="FFFFFF">
                <a:lumMod val="85000"/>
              </a:sysClr>
            </a:solidFill>
            <a:prstDash val="solid"/>
            <a:miter lim="800000"/>
            <a:tailEnd type="triangle"/>
          </a:ln>
          <a:effectLst/>
        </p:spPr>
      </p:cxnSp>
      <p:sp>
        <p:nvSpPr>
          <p:cNvPr id="67" name="Rectangle: Rounded Corners 66"/>
          <p:cNvSpPr/>
          <p:nvPr/>
        </p:nvSpPr>
        <p:spPr>
          <a:xfrm>
            <a:off x="5424273" y="3034102"/>
            <a:ext cx="978167" cy="504702"/>
          </a:xfrm>
          <a:prstGeom prst="roundRect">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68" name="Connector: Curved 67"/>
          <p:cNvCxnSpPr>
            <a:stCxn id="67" idx="1"/>
            <a:endCxn id="65" idx="1"/>
          </p:cNvCxnSpPr>
          <p:nvPr/>
        </p:nvCxnSpPr>
        <p:spPr>
          <a:xfrm rot="10800000" flipH="1">
            <a:off x="5424273" y="2122673"/>
            <a:ext cx="49908" cy="1163781"/>
          </a:xfrm>
          <a:prstGeom prst="curvedConnector3">
            <a:avLst>
              <a:gd name="adj1" fmla="val -458043"/>
            </a:avLst>
          </a:prstGeom>
          <a:noFill/>
          <a:ln w="60325" cap="flat" cmpd="sng" algn="ctr">
            <a:solidFill>
              <a:sysClr val="window" lastClr="FFFFFF">
                <a:lumMod val="85000"/>
              </a:sysClr>
            </a:solidFill>
            <a:prstDash val="solid"/>
            <a:miter lim="800000"/>
            <a:tailEnd type="triangle"/>
          </a:ln>
          <a:effectLst/>
        </p:spPr>
      </p:cxnSp>
      <p:cxnSp>
        <p:nvCxnSpPr>
          <p:cNvPr id="69" name="Connector: Curved 68"/>
          <p:cNvCxnSpPr>
            <a:stCxn id="67" idx="1"/>
            <a:endCxn id="67" idx="3"/>
          </p:cNvCxnSpPr>
          <p:nvPr/>
        </p:nvCxnSpPr>
        <p:spPr>
          <a:xfrm rot="10800000" flipH="1">
            <a:off x="5424272" y="3286453"/>
            <a:ext cx="978167" cy="12700"/>
          </a:xfrm>
          <a:prstGeom prst="curvedConnector5">
            <a:avLst>
              <a:gd name="adj1" fmla="val -23370"/>
              <a:gd name="adj2" fmla="val 3787016"/>
              <a:gd name="adj3" fmla="val 123370"/>
            </a:avLst>
          </a:prstGeom>
          <a:noFill/>
          <a:ln w="6350" cap="flat" cmpd="sng" algn="ctr">
            <a:noFill/>
            <a:prstDash val="solid"/>
            <a:miter lim="800000"/>
          </a:ln>
          <a:effectLst/>
        </p:spPr>
      </p:cxnSp>
      <p:cxnSp>
        <p:nvCxnSpPr>
          <p:cNvPr id="70" name="Connector: Curved 69"/>
          <p:cNvCxnSpPr>
            <a:stCxn id="74" idx="2"/>
            <a:endCxn id="73" idx="2"/>
          </p:cNvCxnSpPr>
          <p:nvPr/>
        </p:nvCxnSpPr>
        <p:spPr>
          <a:xfrm rot="5400000" flipH="1">
            <a:off x="5823503" y="2628947"/>
            <a:ext cx="134185" cy="1193528"/>
          </a:xfrm>
          <a:prstGeom prst="curvedConnector3">
            <a:avLst>
              <a:gd name="adj1" fmla="val -170362"/>
            </a:avLst>
          </a:prstGeom>
          <a:noFill/>
          <a:ln w="60325" cap="flat" cmpd="sng" algn="ctr">
            <a:solidFill>
              <a:sysClr val="window" lastClr="FFFFFF">
                <a:lumMod val="85000"/>
              </a:sysClr>
            </a:solidFill>
            <a:prstDash val="solid"/>
            <a:miter lim="800000"/>
            <a:tailEnd type="triangle"/>
          </a:ln>
          <a:effectLst/>
        </p:spPr>
      </p:cxnSp>
      <p:sp>
        <p:nvSpPr>
          <p:cNvPr id="71" name="Rectangle: Rounded Corners 70"/>
          <p:cNvSpPr/>
          <p:nvPr/>
        </p:nvSpPr>
        <p:spPr>
          <a:xfrm>
            <a:off x="6018898" y="2772846"/>
            <a:ext cx="985652" cy="617517"/>
          </a:xfrm>
          <a:prstGeom prst="roundRect">
            <a:avLst/>
          </a:prstGeom>
          <a:solidFill>
            <a:srgbClr val="5B9BD5"/>
          </a:solidFill>
          <a:ln w="12700" cap="flat" cmpd="sng" algn="ctr">
            <a:solidFill>
              <a:srgbClr val="5B9BD5">
                <a:shade val="50000"/>
              </a:srgbClr>
            </a:solidFill>
            <a:prstDash val="solid"/>
            <a:miter lim="800000"/>
          </a:ln>
          <a:effectLst>
            <a:outerShdw blurRad="50800" dist="38100" dir="18900000" algn="b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2" name="Rectangle: Rounded Corners 71"/>
          <p:cNvSpPr/>
          <p:nvPr/>
        </p:nvSpPr>
        <p:spPr>
          <a:xfrm>
            <a:off x="4907221" y="2772846"/>
            <a:ext cx="985652" cy="617517"/>
          </a:xfrm>
          <a:prstGeom prst="roundRect">
            <a:avLst/>
          </a:prstGeom>
          <a:solidFill>
            <a:srgbClr val="5B9BD5"/>
          </a:solidFill>
          <a:ln w="12700" cap="flat" cmpd="sng" algn="ctr">
            <a:solidFill>
              <a:srgbClr val="5B9BD5">
                <a:shade val="50000"/>
              </a:srgbClr>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3" name="Rectangle: Rounded Corners 72"/>
          <p:cNvSpPr/>
          <p:nvPr/>
        </p:nvSpPr>
        <p:spPr>
          <a:xfrm>
            <a:off x="5145488" y="2971233"/>
            <a:ext cx="296687" cy="187385"/>
          </a:xfrm>
          <a:prstGeom prst="roundRect">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4" name="Rectangle: Rounded Corners 73"/>
          <p:cNvSpPr/>
          <p:nvPr/>
        </p:nvSpPr>
        <p:spPr>
          <a:xfrm>
            <a:off x="6339016" y="3105418"/>
            <a:ext cx="296687" cy="187385"/>
          </a:xfrm>
          <a:prstGeom prst="roundRect">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5" name="Rectangle 74"/>
          <p:cNvSpPr/>
          <p:nvPr/>
        </p:nvSpPr>
        <p:spPr>
          <a:xfrm>
            <a:off x="4907221" y="2948215"/>
            <a:ext cx="983374" cy="278653"/>
          </a:xfrm>
          <a:prstGeom prst="rect">
            <a:avLst/>
          </a:prstGeom>
          <a:solidFill>
            <a:srgbClr val="F4BF3C"/>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err="1">
                <a:ln>
                  <a:noFill/>
                </a:ln>
                <a:solidFill>
                  <a:prstClr val="black"/>
                </a:solidFill>
                <a:effectLst/>
                <a:uLnTx/>
                <a:uFillTx/>
                <a:latin typeface="Calibri" panose="020F0502020204030204"/>
                <a:ea typeface="+mn-ea"/>
                <a:cs typeface="+mn-cs"/>
              </a:rPr>
              <a:t>Modelling</a:t>
            </a:r>
            <a:endParaRPr kumimoji="0" lang="nl-NL" sz="10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76" name="Rectangle 75"/>
          <p:cNvSpPr/>
          <p:nvPr/>
        </p:nvSpPr>
        <p:spPr>
          <a:xfrm>
            <a:off x="6027385" y="2966883"/>
            <a:ext cx="983374" cy="259985"/>
          </a:xfrm>
          <a:prstGeom prst="rect">
            <a:avLst/>
          </a:prstGeom>
          <a:solidFill>
            <a:srgbClr val="FFF697"/>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prstClr val="black"/>
                </a:solidFill>
                <a:effectLst/>
                <a:uLnTx/>
                <a:uFillTx/>
                <a:latin typeface="Calibri" panose="020F0502020204030204"/>
                <a:ea typeface="+mn-ea"/>
                <a:cs typeface="+mn-cs"/>
              </a:rPr>
              <a:t>Data</a:t>
            </a:r>
          </a:p>
        </p:txBody>
      </p:sp>
      <p:sp>
        <p:nvSpPr>
          <p:cNvPr id="77" name="Rectangle 76"/>
          <p:cNvSpPr/>
          <p:nvPr/>
        </p:nvSpPr>
        <p:spPr>
          <a:xfrm>
            <a:off x="6165681" y="2794689"/>
            <a:ext cx="737123" cy="130673"/>
          </a:xfrm>
          <a:prstGeom prst="rect">
            <a:avLst/>
          </a:prstGeom>
          <a:solidFill>
            <a:srgbClr val="5B9BD5"/>
          </a:solidFill>
          <a:ln w="12700" cap="flat" cmpd="sng" algn="ctr">
            <a:no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1" u="none" strike="noStrike" kern="0" cap="none" spc="0" normalizeH="0" baseline="0" noProof="0" dirty="0">
                <a:ln>
                  <a:noFill/>
                </a:ln>
                <a:solidFill>
                  <a:prstClr val="white"/>
                </a:solidFill>
                <a:effectLst/>
                <a:uLnTx/>
                <a:uFillTx/>
                <a:latin typeface="Calibri" panose="020F0502020204030204"/>
                <a:ea typeface="+mn-ea"/>
                <a:cs typeface="+mn-cs"/>
              </a:rPr>
              <a:t>Data standaard</a:t>
            </a:r>
          </a:p>
        </p:txBody>
      </p:sp>
      <p:sp>
        <p:nvSpPr>
          <p:cNvPr id="78" name="Rectangle 77"/>
          <p:cNvSpPr/>
          <p:nvPr/>
        </p:nvSpPr>
        <p:spPr>
          <a:xfrm>
            <a:off x="6168299" y="3241922"/>
            <a:ext cx="737123" cy="136768"/>
          </a:xfrm>
          <a:prstGeom prst="rect">
            <a:avLst/>
          </a:prstGeom>
          <a:solidFill>
            <a:srgbClr val="5B9BD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dirty="0">
                <a:ln>
                  <a:noFill/>
                </a:ln>
                <a:solidFill>
                  <a:prstClr val="white"/>
                </a:solidFill>
                <a:effectLst/>
                <a:uLnTx/>
                <a:uFillTx/>
                <a:latin typeface="Calibri" panose="020F0502020204030204"/>
                <a:ea typeface="+mn-ea"/>
                <a:cs typeface="+mn-cs"/>
              </a:rPr>
              <a:t>Toegang</a:t>
            </a:r>
          </a:p>
        </p:txBody>
      </p:sp>
      <p:sp>
        <p:nvSpPr>
          <p:cNvPr id="79" name="Rectangle 78"/>
          <p:cNvSpPr/>
          <p:nvPr/>
        </p:nvSpPr>
        <p:spPr>
          <a:xfrm>
            <a:off x="5073613" y="3241922"/>
            <a:ext cx="737123" cy="133735"/>
          </a:xfrm>
          <a:prstGeom prst="rect">
            <a:avLst/>
          </a:prstGeom>
          <a:solidFill>
            <a:srgbClr val="5B9BD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dirty="0">
                <a:ln>
                  <a:noFill/>
                </a:ln>
                <a:solidFill>
                  <a:prstClr val="white"/>
                </a:solidFill>
                <a:effectLst/>
                <a:uLnTx/>
                <a:uFillTx/>
                <a:latin typeface="Calibri" panose="020F0502020204030204"/>
                <a:ea typeface="+mn-ea"/>
                <a:cs typeface="+mn-cs"/>
              </a:rPr>
              <a:t>Toegang</a:t>
            </a:r>
          </a:p>
        </p:txBody>
      </p:sp>
      <p:sp>
        <p:nvSpPr>
          <p:cNvPr id="80" name="Rectangle 79"/>
          <p:cNvSpPr/>
          <p:nvPr/>
        </p:nvSpPr>
        <p:spPr>
          <a:xfrm>
            <a:off x="5065446" y="2785733"/>
            <a:ext cx="737123" cy="124051"/>
          </a:xfrm>
          <a:prstGeom prst="rect">
            <a:avLst/>
          </a:prstGeom>
          <a:solidFill>
            <a:srgbClr val="5B9BD5"/>
          </a:solidFill>
          <a:ln w="12700" cap="flat" cmpd="sng" algn="ctr">
            <a:no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1" u="none" strike="noStrike" kern="0" cap="none" spc="0" normalizeH="0" baseline="0" noProof="0" dirty="0">
                <a:ln>
                  <a:noFill/>
                </a:ln>
                <a:solidFill>
                  <a:prstClr val="white"/>
                </a:solidFill>
                <a:effectLst/>
                <a:uLnTx/>
                <a:uFillTx/>
                <a:latin typeface="Calibri" panose="020F0502020204030204"/>
                <a:ea typeface="+mn-ea"/>
                <a:cs typeface="+mn-cs"/>
              </a:rPr>
              <a:t>Data Standaard</a:t>
            </a:r>
          </a:p>
        </p:txBody>
      </p:sp>
      <p:sp>
        <p:nvSpPr>
          <p:cNvPr id="6" name="Rectangle 5"/>
          <p:cNvSpPr/>
          <p:nvPr/>
        </p:nvSpPr>
        <p:spPr bwMode="auto">
          <a:xfrm>
            <a:off x="4834160" y="2438295"/>
            <a:ext cx="2386450" cy="2055420"/>
          </a:xfrm>
          <a:prstGeom prst="rect">
            <a:avLst/>
          </a:prstGeom>
          <a:solidFill>
            <a:schemeClr val="tx2">
              <a:alpha val="50000"/>
            </a:schemeClr>
          </a:solidFill>
          <a:ln>
            <a:noFill/>
            <a:headEnd type="none" w="med" len="med"/>
            <a:tailEnd type="none" w="med" len="med"/>
          </a:ln>
          <a:effectLst>
            <a:outerShdw blurRad="50800" dist="38100" dir="18900000" algn="b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nl-NL" sz="1000" b="1" dirty="0">
              <a:gradFill>
                <a:gsLst>
                  <a:gs pos="0">
                    <a:srgbClr val="FFFFFF"/>
                  </a:gs>
                  <a:gs pos="100000">
                    <a:srgbClr val="FFFFFF"/>
                  </a:gs>
                </a:gsLst>
                <a:lin ang="5400000" scaled="0"/>
              </a:gradFill>
            </a:endParaRPr>
          </a:p>
          <a:p>
            <a:pPr algn="ctr" defTabSz="914099" fontAlgn="base">
              <a:spcBef>
                <a:spcPct val="0"/>
              </a:spcBef>
              <a:spcAft>
                <a:spcPct val="0"/>
              </a:spcAft>
            </a:pPr>
            <a:endParaRPr lang="nl-NL" sz="1000" b="1" dirty="0">
              <a:gradFill>
                <a:gsLst>
                  <a:gs pos="0">
                    <a:srgbClr val="FFFFFF"/>
                  </a:gs>
                  <a:gs pos="100000">
                    <a:srgbClr val="FFFFFF"/>
                  </a:gs>
                </a:gsLst>
                <a:lin ang="5400000" scaled="0"/>
              </a:gradFill>
            </a:endParaRPr>
          </a:p>
          <a:p>
            <a:pPr algn="ctr" defTabSz="914099" fontAlgn="base">
              <a:spcBef>
                <a:spcPct val="0"/>
              </a:spcBef>
              <a:spcAft>
                <a:spcPct val="0"/>
              </a:spcAft>
            </a:pPr>
            <a:endParaRPr lang="nl-NL" sz="1000" b="1" dirty="0">
              <a:gradFill>
                <a:gsLst>
                  <a:gs pos="0">
                    <a:srgbClr val="FFFFFF"/>
                  </a:gs>
                  <a:gs pos="100000">
                    <a:srgbClr val="FFFFFF"/>
                  </a:gs>
                </a:gsLst>
                <a:lin ang="5400000" scaled="0"/>
              </a:gradFill>
            </a:endParaRPr>
          </a:p>
          <a:p>
            <a:pPr algn="ctr" defTabSz="914099" fontAlgn="base">
              <a:spcBef>
                <a:spcPct val="0"/>
              </a:spcBef>
              <a:spcAft>
                <a:spcPct val="0"/>
              </a:spcAft>
            </a:pPr>
            <a:endParaRPr lang="nl-NL" sz="1000" b="1" dirty="0">
              <a:gradFill>
                <a:gsLst>
                  <a:gs pos="0">
                    <a:srgbClr val="FFFFFF"/>
                  </a:gs>
                  <a:gs pos="100000">
                    <a:srgbClr val="FFFFFF"/>
                  </a:gs>
                </a:gsLst>
                <a:lin ang="5400000" scaled="0"/>
              </a:gradFill>
            </a:endParaRPr>
          </a:p>
          <a:p>
            <a:pPr algn="ctr" defTabSz="914099" fontAlgn="base">
              <a:spcBef>
                <a:spcPct val="0"/>
              </a:spcBef>
              <a:spcAft>
                <a:spcPct val="0"/>
              </a:spcAft>
            </a:pPr>
            <a:endParaRPr lang="nl-NL" sz="1000" b="1" dirty="0">
              <a:gradFill>
                <a:gsLst>
                  <a:gs pos="0">
                    <a:srgbClr val="FFFFFF"/>
                  </a:gs>
                  <a:gs pos="100000">
                    <a:srgbClr val="FFFFFF"/>
                  </a:gs>
                </a:gsLst>
                <a:lin ang="5400000" scaled="0"/>
              </a:gradFill>
            </a:endParaRPr>
          </a:p>
          <a:p>
            <a:pPr algn="ctr" defTabSz="914099" fontAlgn="base">
              <a:spcBef>
                <a:spcPct val="0"/>
              </a:spcBef>
              <a:spcAft>
                <a:spcPct val="0"/>
              </a:spcAft>
            </a:pPr>
            <a:endParaRPr lang="nl-NL" sz="1000" b="1" dirty="0">
              <a:gradFill>
                <a:gsLst>
                  <a:gs pos="0">
                    <a:srgbClr val="FFFFFF"/>
                  </a:gs>
                  <a:gs pos="100000">
                    <a:srgbClr val="FFFFFF"/>
                  </a:gs>
                </a:gsLst>
                <a:lin ang="5400000" scaled="0"/>
              </a:gradFill>
            </a:endParaRPr>
          </a:p>
          <a:p>
            <a:pPr algn="ctr" defTabSz="914099" fontAlgn="base">
              <a:spcBef>
                <a:spcPct val="0"/>
              </a:spcBef>
              <a:spcAft>
                <a:spcPct val="0"/>
              </a:spcAft>
            </a:pPr>
            <a:endParaRPr lang="nl-NL" sz="1000" b="1" dirty="0">
              <a:gradFill>
                <a:gsLst>
                  <a:gs pos="0">
                    <a:srgbClr val="FFFFFF"/>
                  </a:gs>
                  <a:gs pos="100000">
                    <a:srgbClr val="FFFFFF"/>
                  </a:gs>
                </a:gsLst>
                <a:lin ang="5400000" scaled="0"/>
              </a:gradFill>
            </a:endParaRPr>
          </a:p>
          <a:p>
            <a:pPr algn="ctr" defTabSz="914099" fontAlgn="base">
              <a:spcBef>
                <a:spcPct val="0"/>
              </a:spcBef>
              <a:spcAft>
                <a:spcPct val="0"/>
              </a:spcAft>
            </a:pPr>
            <a:endParaRPr lang="nl-NL" sz="1000" b="1" dirty="0">
              <a:gradFill>
                <a:gsLst>
                  <a:gs pos="0">
                    <a:srgbClr val="FFFFFF"/>
                  </a:gs>
                  <a:gs pos="100000">
                    <a:srgbClr val="FFFFFF"/>
                  </a:gs>
                </a:gsLst>
                <a:lin ang="5400000" scaled="0"/>
              </a:gradFill>
            </a:endParaRPr>
          </a:p>
          <a:p>
            <a:pPr algn="ctr" defTabSz="914099" fontAlgn="base">
              <a:spcBef>
                <a:spcPct val="0"/>
              </a:spcBef>
              <a:spcAft>
                <a:spcPct val="0"/>
              </a:spcAft>
            </a:pPr>
            <a:endParaRPr lang="nl-NL" sz="1000" b="1" dirty="0">
              <a:gradFill>
                <a:gsLst>
                  <a:gs pos="0">
                    <a:srgbClr val="FFFFFF"/>
                  </a:gs>
                  <a:gs pos="100000">
                    <a:srgbClr val="FFFFFF"/>
                  </a:gs>
                </a:gsLst>
                <a:lin ang="5400000" scaled="0"/>
              </a:gradFill>
            </a:endParaRPr>
          </a:p>
          <a:p>
            <a:pPr algn="ctr" defTabSz="914099" fontAlgn="base">
              <a:spcBef>
                <a:spcPct val="0"/>
              </a:spcBef>
              <a:spcAft>
                <a:spcPct val="0"/>
              </a:spcAft>
            </a:pPr>
            <a:endParaRPr lang="nl-NL" sz="1000" b="1" dirty="0">
              <a:gradFill>
                <a:gsLst>
                  <a:gs pos="0">
                    <a:srgbClr val="FFFFFF"/>
                  </a:gs>
                  <a:gs pos="100000">
                    <a:srgbClr val="FFFFFF"/>
                  </a:gs>
                </a:gsLst>
                <a:lin ang="5400000" scaled="0"/>
              </a:gradFill>
            </a:endParaRPr>
          </a:p>
          <a:p>
            <a:pPr algn="ctr" defTabSz="914099" fontAlgn="base">
              <a:spcBef>
                <a:spcPct val="0"/>
              </a:spcBef>
              <a:spcAft>
                <a:spcPct val="0"/>
              </a:spcAft>
            </a:pPr>
            <a:endParaRPr lang="nl-NL" sz="1000" b="1" dirty="0">
              <a:gradFill>
                <a:gsLst>
                  <a:gs pos="0">
                    <a:srgbClr val="FFFFFF"/>
                  </a:gs>
                  <a:gs pos="100000">
                    <a:srgbClr val="FFFFFF"/>
                  </a:gs>
                </a:gsLst>
                <a:lin ang="5400000" scaled="0"/>
              </a:gradFill>
            </a:endParaRPr>
          </a:p>
          <a:p>
            <a:pPr algn="ctr" defTabSz="914099" fontAlgn="base">
              <a:spcBef>
                <a:spcPct val="0"/>
              </a:spcBef>
              <a:spcAft>
                <a:spcPct val="0"/>
              </a:spcAft>
            </a:pPr>
            <a:endParaRPr lang="nl-NL" sz="1000" b="1" dirty="0">
              <a:gradFill>
                <a:gsLst>
                  <a:gs pos="0">
                    <a:srgbClr val="FFFFFF"/>
                  </a:gs>
                  <a:gs pos="100000">
                    <a:srgbClr val="FFFFFF"/>
                  </a:gs>
                </a:gsLst>
                <a:lin ang="5400000" scaled="0"/>
              </a:gradFill>
            </a:endParaRPr>
          </a:p>
          <a:p>
            <a:pPr algn="ctr" defTabSz="914099" fontAlgn="base">
              <a:spcBef>
                <a:spcPct val="0"/>
              </a:spcBef>
              <a:spcAft>
                <a:spcPct val="0"/>
              </a:spcAft>
            </a:pPr>
            <a:r>
              <a:rPr lang="nl-NL" sz="1000" b="1" dirty="0" err="1">
                <a:gradFill>
                  <a:gsLst>
                    <a:gs pos="0">
                      <a:srgbClr val="FFFFFF"/>
                    </a:gs>
                    <a:gs pos="100000">
                      <a:srgbClr val="FFFFFF"/>
                    </a:gs>
                  </a:gsLst>
                  <a:lin ang="5400000" scaled="0"/>
                </a:gradFill>
              </a:rPr>
              <a:t>Webinterface</a:t>
            </a:r>
            <a:endParaRPr lang="nl-NL" sz="1000" b="1" dirty="0">
              <a:gradFill>
                <a:gsLst>
                  <a:gs pos="0">
                    <a:srgbClr val="FFFFFF"/>
                  </a:gs>
                  <a:gs pos="100000">
                    <a:srgbClr val="FFFFFF"/>
                  </a:gs>
                </a:gsLst>
                <a:lin ang="5400000" scaled="0"/>
              </a:gradFill>
            </a:endParaRPr>
          </a:p>
        </p:txBody>
      </p:sp>
      <p:sp>
        <p:nvSpPr>
          <p:cNvPr id="50" name="Oval 49"/>
          <p:cNvSpPr/>
          <p:nvPr/>
        </p:nvSpPr>
        <p:spPr>
          <a:xfrm>
            <a:off x="8248982" y="2054388"/>
            <a:ext cx="1134092" cy="1086593"/>
          </a:xfrm>
          <a:prstGeom prst="ellipse">
            <a:avLst/>
          </a:prstGeom>
          <a:solidFill>
            <a:srgbClr val="44546A"/>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prstClr val="white"/>
                </a:solidFill>
                <a:effectLst/>
                <a:uLnTx/>
                <a:uFillTx/>
                <a:latin typeface="Calibri" panose="020F0502020204030204"/>
                <a:ea typeface="+mn-ea"/>
                <a:cs typeface="+mn-cs"/>
              </a:rPr>
              <a:t>Integratie</a:t>
            </a:r>
          </a:p>
        </p:txBody>
      </p:sp>
      <p:sp>
        <p:nvSpPr>
          <p:cNvPr id="51" name="Flowchart: Magnetic Disk 50"/>
          <p:cNvSpPr/>
          <p:nvPr/>
        </p:nvSpPr>
        <p:spPr>
          <a:xfrm>
            <a:off x="8345531" y="3624691"/>
            <a:ext cx="1028550" cy="564078"/>
          </a:xfrm>
          <a:prstGeom prst="flowChartMagneticDisk">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dirty="0">
                <a:ln>
                  <a:noFill/>
                </a:ln>
                <a:solidFill>
                  <a:prstClr val="white"/>
                </a:solidFill>
                <a:effectLst/>
                <a:uLnTx/>
                <a:uFillTx/>
                <a:latin typeface="Calibri" panose="020F0502020204030204"/>
                <a:ea typeface="+mn-ea"/>
                <a:cs typeface="+mn-cs"/>
              </a:rPr>
              <a:t>Synchromodale data </a:t>
            </a:r>
          </a:p>
        </p:txBody>
      </p:sp>
      <p:sp>
        <p:nvSpPr>
          <p:cNvPr id="52" name="Arrow: Up-Down 51"/>
          <p:cNvSpPr/>
          <p:nvPr/>
        </p:nvSpPr>
        <p:spPr>
          <a:xfrm rot="2490428">
            <a:off x="9270927" y="3403618"/>
            <a:ext cx="118753" cy="207817"/>
          </a:xfrm>
          <a:prstGeom prst="upDownArrow">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3" name="Arrow: Up-Down 52"/>
          <p:cNvSpPr/>
          <p:nvPr/>
        </p:nvSpPr>
        <p:spPr>
          <a:xfrm rot="18997667">
            <a:off x="8286155" y="3411380"/>
            <a:ext cx="118753" cy="207817"/>
          </a:xfrm>
          <a:prstGeom prst="upDownArrow">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4" name="Rectangle: Rounded Corners 53"/>
          <p:cNvSpPr/>
          <p:nvPr/>
        </p:nvSpPr>
        <p:spPr>
          <a:xfrm>
            <a:off x="8345531" y="1870321"/>
            <a:ext cx="978167" cy="504702"/>
          </a:xfrm>
          <a:prstGeom prst="roundRect">
            <a:avLst/>
          </a:prstGeom>
          <a:solidFill>
            <a:srgbClr val="5B9BD5">
              <a:lumMod val="20000"/>
              <a:lumOff val="80000"/>
            </a:srgbClr>
          </a:solidFill>
          <a:ln w="12700" cap="flat" cmpd="sng" algn="ctr">
            <a:solidFill>
              <a:srgbClr val="5B9BD5">
                <a:shade val="50000"/>
              </a:srgbClr>
            </a:solidFill>
            <a:prstDash val="solid"/>
            <a:miter lim="800000"/>
          </a:ln>
          <a:effectLst>
            <a:outerShdw blurRad="50800" dist="38100" dir="18900000" algn="b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dirty="0">
                <a:ln>
                  <a:noFill/>
                </a:ln>
                <a:solidFill>
                  <a:prstClr val="black"/>
                </a:solidFill>
                <a:effectLst/>
                <a:uLnTx/>
                <a:uFillTx/>
                <a:latin typeface="Calibri" panose="020F0502020204030204"/>
                <a:ea typeface="+mn-ea"/>
                <a:cs typeface="+mn-cs"/>
              </a:rPr>
              <a:t>Logistiek dienstverleners </a:t>
            </a:r>
          </a:p>
        </p:txBody>
      </p:sp>
      <p:cxnSp>
        <p:nvCxnSpPr>
          <p:cNvPr id="55" name="Connector: Curved 54"/>
          <p:cNvCxnSpPr>
            <a:stCxn id="54" idx="3"/>
            <a:endCxn id="56" idx="3"/>
          </p:cNvCxnSpPr>
          <p:nvPr/>
        </p:nvCxnSpPr>
        <p:spPr>
          <a:xfrm flipH="1">
            <a:off x="9273790" y="2122672"/>
            <a:ext cx="49908" cy="1163781"/>
          </a:xfrm>
          <a:prstGeom prst="curvedConnector3">
            <a:avLst>
              <a:gd name="adj1" fmla="val -458043"/>
            </a:avLst>
          </a:prstGeom>
          <a:noFill/>
          <a:ln w="60325" cap="flat" cmpd="sng" algn="ctr">
            <a:solidFill>
              <a:sysClr val="window" lastClr="FFFFFF">
                <a:lumMod val="85000"/>
              </a:sysClr>
            </a:solidFill>
            <a:prstDash val="solid"/>
            <a:miter lim="800000"/>
            <a:tailEnd type="triangle"/>
          </a:ln>
          <a:effectLst/>
        </p:spPr>
      </p:cxnSp>
      <p:sp>
        <p:nvSpPr>
          <p:cNvPr id="56" name="Rectangle: Rounded Corners 55"/>
          <p:cNvSpPr/>
          <p:nvPr/>
        </p:nvSpPr>
        <p:spPr>
          <a:xfrm>
            <a:off x="8295623" y="3034102"/>
            <a:ext cx="978167" cy="504702"/>
          </a:xfrm>
          <a:prstGeom prst="roundRect">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57" name="Connector: Curved 56"/>
          <p:cNvCxnSpPr>
            <a:stCxn id="56" idx="1"/>
            <a:endCxn id="54" idx="1"/>
          </p:cNvCxnSpPr>
          <p:nvPr/>
        </p:nvCxnSpPr>
        <p:spPr>
          <a:xfrm rot="10800000" flipH="1">
            <a:off x="8295623" y="2122673"/>
            <a:ext cx="49908" cy="1163781"/>
          </a:xfrm>
          <a:prstGeom prst="curvedConnector3">
            <a:avLst>
              <a:gd name="adj1" fmla="val -458043"/>
            </a:avLst>
          </a:prstGeom>
          <a:noFill/>
          <a:ln w="60325" cap="flat" cmpd="sng" algn="ctr">
            <a:solidFill>
              <a:sysClr val="window" lastClr="FFFFFF">
                <a:lumMod val="85000"/>
              </a:sysClr>
            </a:solidFill>
            <a:prstDash val="solid"/>
            <a:miter lim="800000"/>
            <a:tailEnd type="triangle"/>
          </a:ln>
          <a:effectLst/>
        </p:spPr>
      </p:cxnSp>
      <p:cxnSp>
        <p:nvCxnSpPr>
          <p:cNvPr id="58" name="Connector: Curved 57"/>
          <p:cNvCxnSpPr>
            <a:stCxn id="56" idx="1"/>
            <a:endCxn id="56" idx="3"/>
          </p:cNvCxnSpPr>
          <p:nvPr/>
        </p:nvCxnSpPr>
        <p:spPr>
          <a:xfrm rot="10800000" flipH="1">
            <a:off x="8295622" y="3286453"/>
            <a:ext cx="978167" cy="12700"/>
          </a:xfrm>
          <a:prstGeom prst="curvedConnector5">
            <a:avLst>
              <a:gd name="adj1" fmla="val -23370"/>
              <a:gd name="adj2" fmla="val 3787016"/>
              <a:gd name="adj3" fmla="val 123370"/>
            </a:avLst>
          </a:prstGeom>
          <a:noFill/>
          <a:ln w="6350" cap="flat" cmpd="sng" algn="ctr">
            <a:noFill/>
            <a:prstDash val="solid"/>
            <a:miter lim="800000"/>
          </a:ln>
          <a:effectLst/>
        </p:spPr>
      </p:cxnSp>
      <p:cxnSp>
        <p:nvCxnSpPr>
          <p:cNvPr id="59" name="Connector: Curved 58"/>
          <p:cNvCxnSpPr>
            <a:stCxn id="83" idx="2"/>
            <a:endCxn id="82" idx="2"/>
          </p:cNvCxnSpPr>
          <p:nvPr/>
        </p:nvCxnSpPr>
        <p:spPr>
          <a:xfrm rot="5400000" flipH="1">
            <a:off x="8694853" y="2628947"/>
            <a:ext cx="134185" cy="1193528"/>
          </a:xfrm>
          <a:prstGeom prst="curvedConnector3">
            <a:avLst>
              <a:gd name="adj1" fmla="val -170362"/>
            </a:avLst>
          </a:prstGeom>
          <a:noFill/>
          <a:ln w="60325" cap="flat" cmpd="sng" algn="ctr">
            <a:solidFill>
              <a:sysClr val="window" lastClr="FFFFFF">
                <a:lumMod val="85000"/>
              </a:sysClr>
            </a:solidFill>
            <a:prstDash val="solid"/>
            <a:miter lim="800000"/>
            <a:tailEnd type="triangle"/>
          </a:ln>
          <a:effectLst/>
        </p:spPr>
      </p:cxnSp>
      <p:sp>
        <p:nvSpPr>
          <p:cNvPr id="60" name="Rectangle: Rounded Corners 59"/>
          <p:cNvSpPr/>
          <p:nvPr/>
        </p:nvSpPr>
        <p:spPr>
          <a:xfrm>
            <a:off x="8890248" y="2772846"/>
            <a:ext cx="985652" cy="617517"/>
          </a:xfrm>
          <a:prstGeom prst="roundRect">
            <a:avLst/>
          </a:prstGeom>
          <a:solidFill>
            <a:srgbClr val="5B9BD5"/>
          </a:solidFill>
          <a:ln w="12700" cap="flat" cmpd="sng" algn="ctr">
            <a:solidFill>
              <a:srgbClr val="5B9BD5">
                <a:shade val="50000"/>
              </a:srgbClr>
            </a:solidFill>
            <a:prstDash val="solid"/>
            <a:miter lim="800000"/>
          </a:ln>
          <a:effectLst>
            <a:outerShdw blurRad="50800" dist="38100" dir="18900000" algn="b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1" name="Rectangle: Rounded Corners 80"/>
          <p:cNvSpPr/>
          <p:nvPr/>
        </p:nvSpPr>
        <p:spPr>
          <a:xfrm>
            <a:off x="7778571" y="2772846"/>
            <a:ext cx="985652" cy="617517"/>
          </a:xfrm>
          <a:prstGeom prst="roundRect">
            <a:avLst/>
          </a:prstGeom>
          <a:solidFill>
            <a:srgbClr val="5B9BD5"/>
          </a:solidFill>
          <a:ln w="12700" cap="flat" cmpd="sng" algn="ctr">
            <a:solidFill>
              <a:srgbClr val="5B9BD5">
                <a:shade val="50000"/>
              </a:srgbClr>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2" name="Rectangle: Rounded Corners 81"/>
          <p:cNvSpPr/>
          <p:nvPr/>
        </p:nvSpPr>
        <p:spPr>
          <a:xfrm>
            <a:off x="8016838" y="2971233"/>
            <a:ext cx="296687" cy="187385"/>
          </a:xfrm>
          <a:prstGeom prst="roundRect">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3" name="Rectangle: Rounded Corners 82"/>
          <p:cNvSpPr/>
          <p:nvPr/>
        </p:nvSpPr>
        <p:spPr>
          <a:xfrm>
            <a:off x="9210366" y="3105418"/>
            <a:ext cx="296687" cy="187385"/>
          </a:xfrm>
          <a:prstGeom prst="roundRect">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4" name="Rectangle 83"/>
          <p:cNvSpPr/>
          <p:nvPr/>
        </p:nvSpPr>
        <p:spPr>
          <a:xfrm>
            <a:off x="7778571" y="2948215"/>
            <a:ext cx="983374" cy="278653"/>
          </a:xfrm>
          <a:prstGeom prst="rect">
            <a:avLst/>
          </a:prstGeom>
          <a:solidFill>
            <a:srgbClr val="F4BF3C"/>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err="1">
                <a:ln>
                  <a:noFill/>
                </a:ln>
                <a:solidFill>
                  <a:prstClr val="black"/>
                </a:solidFill>
                <a:effectLst/>
                <a:uLnTx/>
                <a:uFillTx/>
                <a:latin typeface="Calibri" panose="020F0502020204030204"/>
                <a:ea typeface="+mn-ea"/>
                <a:cs typeface="+mn-cs"/>
              </a:rPr>
              <a:t>Modelling</a:t>
            </a:r>
            <a:endParaRPr kumimoji="0" lang="nl-NL" sz="10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85" name="Rectangle 84"/>
          <p:cNvSpPr/>
          <p:nvPr/>
        </p:nvSpPr>
        <p:spPr>
          <a:xfrm>
            <a:off x="8898735" y="2966883"/>
            <a:ext cx="983374" cy="259985"/>
          </a:xfrm>
          <a:prstGeom prst="rect">
            <a:avLst/>
          </a:prstGeom>
          <a:solidFill>
            <a:srgbClr val="FFF697"/>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prstClr val="black"/>
                </a:solidFill>
                <a:effectLst/>
                <a:uLnTx/>
                <a:uFillTx/>
                <a:latin typeface="Calibri" panose="020F0502020204030204"/>
                <a:ea typeface="+mn-ea"/>
                <a:cs typeface="+mn-cs"/>
              </a:rPr>
              <a:t>Data</a:t>
            </a:r>
          </a:p>
        </p:txBody>
      </p:sp>
      <p:sp>
        <p:nvSpPr>
          <p:cNvPr id="86" name="Rectangle 85"/>
          <p:cNvSpPr/>
          <p:nvPr/>
        </p:nvSpPr>
        <p:spPr>
          <a:xfrm>
            <a:off x="9037031" y="2794689"/>
            <a:ext cx="737123" cy="130673"/>
          </a:xfrm>
          <a:prstGeom prst="rect">
            <a:avLst/>
          </a:prstGeom>
          <a:solidFill>
            <a:srgbClr val="5B9BD5"/>
          </a:solidFill>
          <a:ln w="12700" cap="flat" cmpd="sng" algn="ctr">
            <a:no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1" u="none" strike="noStrike" kern="0" cap="none" spc="0" normalizeH="0" baseline="0" noProof="0" dirty="0">
                <a:ln>
                  <a:noFill/>
                </a:ln>
                <a:solidFill>
                  <a:prstClr val="white"/>
                </a:solidFill>
                <a:effectLst/>
                <a:uLnTx/>
                <a:uFillTx/>
                <a:latin typeface="Calibri" panose="020F0502020204030204"/>
                <a:ea typeface="+mn-ea"/>
                <a:cs typeface="+mn-cs"/>
              </a:rPr>
              <a:t>Data standaard</a:t>
            </a:r>
          </a:p>
        </p:txBody>
      </p:sp>
      <p:sp>
        <p:nvSpPr>
          <p:cNvPr id="87" name="Rectangle 86"/>
          <p:cNvSpPr/>
          <p:nvPr/>
        </p:nvSpPr>
        <p:spPr>
          <a:xfrm>
            <a:off x="9039649" y="3241922"/>
            <a:ext cx="737123" cy="136768"/>
          </a:xfrm>
          <a:prstGeom prst="rect">
            <a:avLst/>
          </a:prstGeom>
          <a:solidFill>
            <a:srgbClr val="5B9BD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dirty="0">
                <a:ln>
                  <a:noFill/>
                </a:ln>
                <a:solidFill>
                  <a:prstClr val="white"/>
                </a:solidFill>
                <a:effectLst/>
                <a:uLnTx/>
                <a:uFillTx/>
                <a:latin typeface="Calibri" panose="020F0502020204030204"/>
                <a:ea typeface="+mn-ea"/>
                <a:cs typeface="+mn-cs"/>
              </a:rPr>
              <a:t>Toegang</a:t>
            </a:r>
          </a:p>
        </p:txBody>
      </p:sp>
      <p:sp>
        <p:nvSpPr>
          <p:cNvPr id="88" name="Rectangle 87"/>
          <p:cNvSpPr/>
          <p:nvPr/>
        </p:nvSpPr>
        <p:spPr>
          <a:xfrm>
            <a:off x="7944963" y="3241922"/>
            <a:ext cx="737123" cy="133735"/>
          </a:xfrm>
          <a:prstGeom prst="rect">
            <a:avLst/>
          </a:prstGeom>
          <a:solidFill>
            <a:srgbClr val="5B9BD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dirty="0">
                <a:ln>
                  <a:noFill/>
                </a:ln>
                <a:solidFill>
                  <a:prstClr val="white"/>
                </a:solidFill>
                <a:effectLst/>
                <a:uLnTx/>
                <a:uFillTx/>
                <a:latin typeface="Calibri" panose="020F0502020204030204"/>
                <a:ea typeface="+mn-ea"/>
                <a:cs typeface="+mn-cs"/>
              </a:rPr>
              <a:t>Toegang</a:t>
            </a:r>
          </a:p>
        </p:txBody>
      </p:sp>
      <p:sp>
        <p:nvSpPr>
          <p:cNvPr id="89" name="Rectangle 88"/>
          <p:cNvSpPr/>
          <p:nvPr/>
        </p:nvSpPr>
        <p:spPr>
          <a:xfrm>
            <a:off x="7936796" y="2785733"/>
            <a:ext cx="737123" cy="124051"/>
          </a:xfrm>
          <a:prstGeom prst="rect">
            <a:avLst/>
          </a:prstGeom>
          <a:solidFill>
            <a:srgbClr val="5B9BD5"/>
          </a:solidFill>
          <a:ln w="12700" cap="flat" cmpd="sng" algn="ctr">
            <a:no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1" u="none" strike="noStrike" kern="0" cap="none" spc="0" normalizeH="0" baseline="0" noProof="0" dirty="0">
                <a:ln>
                  <a:noFill/>
                </a:ln>
                <a:solidFill>
                  <a:prstClr val="white"/>
                </a:solidFill>
                <a:effectLst/>
                <a:uLnTx/>
                <a:uFillTx/>
                <a:latin typeface="Calibri" panose="020F0502020204030204"/>
                <a:ea typeface="+mn-ea"/>
                <a:cs typeface="+mn-cs"/>
              </a:rPr>
              <a:t>Data Standaard</a:t>
            </a:r>
          </a:p>
        </p:txBody>
      </p:sp>
      <p:sp>
        <p:nvSpPr>
          <p:cNvPr id="90" name="Rectangle 89"/>
          <p:cNvSpPr/>
          <p:nvPr/>
        </p:nvSpPr>
        <p:spPr bwMode="auto">
          <a:xfrm>
            <a:off x="7776703" y="2251177"/>
            <a:ext cx="2386450" cy="219059"/>
          </a:xfrm>
          <a:prstGeom prst="rect">
            <a:avLst/>
          </a:prstGeom>
          <a:solidFill>
            <a:srgbClr val="FF0000">
              <a:alpha val="50000"/>
            </a:srgbClr>
          </a:solidFill>
          <a:ln>
            <a:noFill/>
            <a:headEnd type="none" w="med" len="med"/>
            <a:tailEnd type="none" w="med" len="med"/>
          </a:ln>
          <a:effectLst>
            <a:outerShdw blurRad="50800" dist="38100" dir="18900000" algn="b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nl-NL" sz="1000" b="1" dirty="0">
              <a:gradFill>
                <a:gsLst>
                  <a:gs pos="0">
                    <a:srgbClr val="FFFFFF"/>
                  </a:gs>
                  <a:gs pos="100000">
                    <a:srgbClr val="FFFFFF"/>
                  </a:gs>
                </a:gsLst>
                <a:lin ang="5400000" scaled="0"/>
              </a:gradFill>
            </a:endParaRPr>
          </a:p>
          <a:p>
            <a:pPr algn="ctr" defTabSz="914099" fontAlgn="base">
              <a:spcBef>
                <a:spcPct val="0"/>
              </a:spcBef>
              <a:spcAft>
                <a:spcPct val="0"/>
              </a:spcAft>
            </a:pPr>
            <a:endParaRPr lang="nl-NL" sz="1000" b="1" dirty="0">
              <a:gradFill>
                <a:gsLst>
                  <a:gs pos="0">
                    <a:srgbClr val="FFFFFF"/>
                  </a:gs>
                  <a:gs pos="100000">
                    <a:srgbClr val="FFFFFF"/>
                  </a:gs>
                </a:gsLst>
                <a:lin ang="5400000" scaled="0"/>
              </a:gradFill>
            </a:endParaRPr>
          </a:p>
          <a:p>
            <a:pPr algn="ctr" defTabSz="914099" fontAlgn="base">
              <a:spcBef>
                <a:spcPct val="0"/>
              </a:spcBef>
              <a:spcAft>
                <a:spcPct val="0"/>
              </a:spcAft>
            </a:pPr>
            <a:endParaRPr lang="nl-NL" sz="1000" b="1" dirty="0">
              <a:gradFill>
                <a:gsLst>
                  <a:gs pos="0">
                    <a:srgbClr val="FFFFFF"/>
                  </a:gs>
                  <a:gs pos="100000">
                    <a:srgbClr val="FFFFFF"/>
                  </a:gs>
                </a:gsLst>
                <a:lin ang="5400000" scaled="0"/>
              </a:gradFill>
            </a:endParaRPr>
          </a:p>
          <a:p>
            <a:pPr algn="ctr" defTabSz="914099" fontAlgn="base">
              <a:spcBef>
                <a:spcPct val="0"/>
              </a:spcBef>
              <a:spcAft>
                <a:spcPct val="0"/>
              </a:spcAft>
            </a:pPr>
            <a:endParaRPr lang="nl-NL" sz="1000" b="1" dirty="0">
              <a:gradFill>
                <a:gsLst>
                  <a:gs pos="0">
                    <a:srgbClr val="FFFFFF"/>
                  </a:gs>
                  <a:gs pos="100000">
                    <a:srgbClr val="FFFFFF"/>
                  </a:gs>
                </a:gsLst>
                <a:lin ang="5400000" scaled="0"/>
              </a:gradFill>
            </a:endParaRPr>
          </a:p>
          <a:p>
            <a:pPr algn="ctr" defTabSz="914099" fontAlgn="base">
              <a:spcBef>
                <a:spcPct val="0"/>
              </a:spcBef>
              <a:spcAft>
                <a:spcPct val="0"/>
              </a:spcAft>
            </a:pPr>
            <a:endParaRPr lang="nl-NL" sz="1000" b="1" dirty="0">
              <a:gradFill>
                <a:gsLst>
                  <a:gs pos="0">
                    <a:srgbClr val="FFFFFF"/>
                  </a:gs>
                  <a:gs pos="100000">
                    <a:srgbClr val="FFFFFF"/>
                  </a:gs>
                </a:gsLst>
                <a:lin ang="5400000" scaled="0"/>
              </a:gradFill>
            </a:endParaRPr>
          </a:p>
          <a:p>
            <a:pPr algn="ctr" defTabSz="914099" fontAlgn="base">
              <a:spcBef>
                <a:spcPct val="0"/>
              </a:spcBef>
              <a:spcAft>
                <a:spcPct val="0"/>
              </a:spcAft>
            </a:pPr>
            <a:endParaRPr lang="nl-NL" sz="1000" b="1" dirty="0">
              <a:gradFill>
                <a:gsLst>
                  <a:gs pos="0">
                    <a:srgbClr val="FFFFFF"/>
                  </a:gs>
                  <a:gs pos="100000">
                    <a:srgbClr val="FFFFFF"/>
                  </a:gs>
                </a:gsLst>
                <a:lin ang="5400000" scaled="0"/>
              </a:gradFill>
            </a:endParaRPr>
          </a:p>
          <a:p>
            <a:pPr algn="ctr" defTabSz="914099" fontAlgn="base">
              <a:spcBef>
                <a:spcPct val="0"/>
              </a:spcBef>
              <a:spcAft>
                <a:spcPct val="0"/>
              </a:spcAft>
            </a:pPr>
            <a:r>
              <a:rPr lang="nl-NL" sz="1000" b="1" dirty="0">
                <a:gradFill>
                  <a:gsLst>
                    <a:gs pos="0">
                      <a:srgbClr val="FFFFFF"/>
                    </a:gs>
                    <a:gs pos="100000">
                      <a:srgbClr val="FFFFFF"/>
                    </a:gs>
                  </a:gsLst>
                  <a:lin ang="5400000" scaled="0"/>
                </a:gradFill>
              </a:rPr>
              <a:t>API</a:t>
            </a:r>
          </a:p>
          <a:p>
            <a:pPr algn="ctr" defTabSz="914099" fontAlgn="base">
              <a:spcBef>
                <a:spcPct val="0"/>
              </a:spcBef>
              <a:spcAft>
                <a:spcPct val="0"/>
              </a:spcAft>
            </a:pPr>
            <a:endParaRPr lang="nl-NL" sz="1000" b="1" dirty="0">
              <a:gradFill>
                <a:gsLst>
                  <a:gs pos="0">
                    <a:srgbClr val="FFFFFF"/>
                  </a:gs>
                  <a:gs pos="100000">
                    <a:srgbClr val="FFFFFF"/>
                  </a:gs>
                </a:gsLst>
                <a:lin ang="5400000" scaled="0"/>
              </a:gradFill>
            </a:endParaRPr>
          </a:p>
          <a:p>
            <a:pPr algn="ctr" defTabSz="914099" fontAlgn="base">
              <a:spcBef>
                <a:spcPct val="0"/>
              </a:spcBef>
              <a:spcAft>
                <a:spcPct val="0"/>
              </a:spcAft>
            </a:pPr>
            <a:endParaRPr lang="nl-NL" sz="1000" b="1" dirty="0">
              <a:gradFill>
                <a:gsLst>
                  <a:gs pos="0">
                    <a:srgbClr val="FFFFFF"/>
                  </a:gs>
                  <a:gs pos="100000">
                    <a:srgbClr val="FFFFFF"/>
                  </a:gs>
                </a:gsLst>
                <a:lin ang="5400000" scaled="0"/>
              </a:gradFill>
            </a:endParaRPr>
          </a:p>
          <a:p>
            <a:pPr algn="ctr" defTabSz="914099" fontAlgn="base">
              <a:spcBef>
                <a:spcPct val="0"/>
              </a:spcBef>
              <a:spcAft>
                <a:spcPct val="0"/>
              </a:spcAft>
            </a:pPr>
            <a:endParaRPr lang="nl-NL" sz="1000" b="1" dirty="0">
              <a:gradFill>
                <a:gsLst>
                  <a:gs pos="0">
                    <a:srgbClr val="FFFFFF"/>
                  </a:gs>
                  <a:gs pos="100000">
                    <a:srgbClr val="FFFFFF"/>
                  </a:gs>
                </a:gsLst>
                <a:lin ang="5400000" scaled="0"/>
              </a:gradFill>
            </a:endParaRPr>
          </a:p>
          <a:p>
            <a:pPr algn="ctr" defTabSz="914099" fontAlgn="base">
              <a:spcBef>
                <a:spcPct val="0"/>
              </a:spcBef>
              <a:spcAft>
                <a:spcPct val="0"/>
              </a:spcAft>
            </a:pPr>
            <a:endParaRPr lang="nl-NL" sz="1000" b="1" dirty="0">
              <a:gradFill>
                <a:gsLst>
                  <a:gs pos="0">
                    <a:srgbClr val="FFFFFF"/>
                  </a:gs>
                  <a:gs pos="100000">
                    <a:srgbClr val="FFFFFF"/>
                  </a:gs>
                </a:gsLst>
                <a:lin ang="5400000" scaled="0"/>
              </a:gradFill>
            </a:endParaRPr>
          </a:p>
          <a:p>
            <a:pPr algn="ctr" defTabSz="914099" fontAlgn="base">
              <a:spcBef>
                <a:spcPct val="0"/>
              </a:spcBef>
              <a:spcAft>
                <a:spcPct val="0"/>
              </a:spcAft>
            </a:pPr>
            <a:endParaRPr lang="nl-NL" sz="1000" b="1" dirty="0">
              <a:gradFill>
                <a:gsLst>
                  <a:gs pos="0">
                    <a:srgbClr val="FFFFFF"/>
                  </a:gs>
                  <a:gs pos="100000">
                    <a:srgbClr val="FFFFFF"/>
                  </a:gs>
                </a:gsLst>
                <a:lin ang="5400000" scaled="0"/>
              </a:gradFill>
            </a:endParaRPr>
          </a:p>
          <a:p>
            <a:pPr algn="ctr" defTabSz="914099" fontAlgn="base">
              <a:spcBef>
                <a:spcPct val="0"/>
              </a:spcBef>
              <a:spcAft>
                <a:spcPct val="0"/>
              </a:spcAft>
            </a:pPr>
            <a:r>
              <a:rPr lang="nl-NL" sz="1000" b="1" dirty="0" err="1">
                <a:gradFill>
                  <a:gsLst>
                    <a:gs pos="0">
                      <a:srgbClr val="FFFFFF"/>
                    </a:gs>
                    <a:gs pos="100000">
                      <a:srgbClr val="FFFFFF"/>
                    </a:gs>
                  </a:gsLst>
                  <a:lin ang="5400000" scaled="0"/>
                </a:gradFill>
              </a:rPr>
              <a:t>Webinterface</a:t>
            </a:r>
            <a:endParaRPr lang="nl-NL" sz="1000" b="1" dirty="0">
              <a:gradFill>
                <a:gsLst>
                  <a:gs pos="0">
                    <a:srgbClr val="FFFFFF"/>
                  </a:gs>
                  <a:gs pos="100000">
                    <a:srgbClr val="FFFFFF"/>
                  </a:gs>
                </a:gsLst>
                <a:lin ang="5400000" scaled="0"/>
              </a:gradFill>
            </a:endParaRPr>
          </a:p>
        </p:txBody>
      </p:sp>
      <p:sp>
        <p:nvSpPr>
          <p:cNvPr id="5" name="TextBox 4"/>
          <p:cNvSpPr txBox="1"/>
          <p:nvPr/>
        </p:nvSpPr>
        <p:spPr>
          <a:xfrm>
            <a:off x="1190529" y="4892969"/>
            <a:ext cx="2726661" cy="1292662"/>
          </a:xfrm>
          <a:prstGeom prst="rect">
            <a:avLst/>
          </a:prstGeom>
          <a:noFill/>
        </p:spPr>
        <p:txBody>
          <a:bodyPr wrap="square" lIns="0" tIns="0" rIns="0" bIns="0" rtlCol="0">
            <a:spAutoFit/>
          </a:bodyPr>
          <a:lstStyle/>
          <a:p>
            <a:r>
              <a:rPr lang="nl-NL" sz="1200" b="1" dirty="0">
                <a:gradFill>
                  <a:gsLst>
                    <a:gs pos="0">
                      <a:schemeClr val="tx1"/>
                    </a:gs>
                    <a:gs pos="86000">
                      <a:schemeClr val="tx1"/>
                    </a:gs>
                  </a:gsLst>
                  <a:lin ang="5400000" scaled="0"/>
                </a:gradFill>
              </a:rPr>
              <a:t>Structuur</a:t>
            </a:r>
          </a:p>
          <a:p>
            <a:pPr marL="171450" indent="-171450">
              <a:buFont typeface="Arial" panose="020B0604020202020204" pitchFamily="34" charset="0"/>
              <a:buChar char="•"/>
            </a:pPr>
            <a:r>
              <a:rPr lang="nl-NL" sz="1200" dirty="0">
                <a:gradFill>
                  <a:gsLst>
                    <a:gs pos="0">
                      <a:schemeClr val="tx1"/>
                    </a:gs>
                    <a:gs pos="86000">
                      <a:schemeClr val="tx1"/>
                    </a:gs>
                  </a:gsLst>
                  <a:lin ang="5400000" scaled="0"/>
                </a:gradFill>
              </a:rPr>
              <a:t>Ontwikkelen van 1 centrale community database in de </a:t>
            </a:r>
            <a:r>
              <a:rPr lang="nl-NL" sz="1200" dirty="0" err="1">
                <a:gradFill>
                  <a:gsLst>
                    <a:gs pos="0">
                      <a:schemeClr val="tx1"/>
                    </a:gs>
                    <a:gs pos="86000">
                      <a:schemeClr val="tx1"/>
                    </a:gs>
                  </a:gsLst>
                  <a:lin ang="5400000" scaled="0"/>
                </a:gradFill>
              </a:rPr>
              <a:t>cloud</a:t>
            </a:r>
            <a:endParaRPr lang="nl-NL" sz="1200" dirty="0">
              <a:gradFill>
                <a:gsLst>
                  <a:gs pos="0">
                    <a:schemeClr val="tx1"/>
                  </a:gs>
                  <a:gs pos="86000">
                    <a:schemeClr val="tx1"/>
                  </a:gs>
                </a:gsLst>
                <a:lin ang="5400000" scaled="0"/>
              </a:gradFill>
            </a:endParaRPr>
          </a:p>
          <a:p>
            <a:pPr marL="171450" indent="-171450">
              <a:buFont typeface="Arial" panose="020B0604020202020204" pitchFamily="34" charset="0"/>
              <a:buChar char="•"/>
            </a:pPr>
            <a:r>
              <a:rPr lang="nl-NL" sz="1200" dirty="0">
                <a:gradFill>
                  <a:gsLst>
                    <a:gs pos="0">
                      <a:schemeClr val="tx1"/>
                    </a:gs>
                    <a:gs pos="86000">
                      <a:schemeClr val="tx1"/>
                    </a:gs>
                  </a:gsLst>
                  <a:lin ang="5400000" scaled="0"/>
                </a:gradFill>
              </a:rPr>
              <a:t>Opzet en onderhoud community datamodel</a:t>
            </a:r>
          </a:p>
          <a:p>
            <a:pPr marL="171450" indent="-171450">
              <a:buFont typeface="Arial" panose="020B0604020202020204" pitchFamily="34" charset="0"/>
              <a:buChar char="•"/>
            </a:pPr>
            <a:r>
              <a:rPr lang="nl-NL" sz="1200" dirty="0">
                <a:gradFill>
                  <a:gsLst>
                    <a:gs pos="0">
                      <a:schemeClr val="tx1"/>
                    </a:gs>
                    <a:gs pos="86000">
                      <a:schemeClr val="tx1"/>
                    </a:gs>
                  </a:gsLst>
                  <a:lin ang="5400000" scaled="0"/>
                </a:gradFill>
              </a:rPr>
              <a:t>Integratie door 1 koppeling voor leveren en afnemen van data </a:t>
            </a:r>
          </a:p>
        </p:txBody>
      </p:sp>
      <p:sp>
        <p:nvSpPr>
          <p:cNvPr id="91" name="TextBox 90"/>
          <p:cNvSpPr txBox="1"/>
          <p:nvPr/>
        </p:nvSpPr>
        <p:spPr>
          <a:xfrm>
            <a:off x="4664054" y="4898039"/>
            <a:ext cx="2726661" cy="1292662"/>
          </a:xfrm>
          <a:prstGeom prst="rect">
            <a:avLst/>
          </a:prstGeom>
          <a:noFill/>
        </p:spPr>
        <p:txBody>
          <a:bodyPr wrap="square" lIns="0" tIns="0" rIns="0" bIns="0" rtlCol="0">
            <a:spAutoFit/>
          </a:bodyPr>
          <a:lstStyle/>
          <a:p>
            <a:r>
              <a:rPr lang="nl-NL" sz="1200" b="1" dirty="0">
                <a:gradFill>
                  <a:gsLst>
                    <a:gs pos="0">
                      <a:schemeClr val="tx1"/>
                    </a:gs>
                    <a:gs pos="86000">
                      <a:schemeClr val="tx1"/>
                    </a:gs>
                  </a:gsLst>
                  <a:lin ang="5400000" scaled="0"/>
                </a:gradFill>
              </a:rPr>
              <a:t>Ontsluiting via </a:t>
            </a:r>
            <a:r>
              <a:rPr lang="nl-NL" sz="1200" b="1" dirty="0" err="1">
                <a:gradFill>
                  <a:gsLst>
                    <a:gs pos="0">
                      <a:schemeClr val="tx1"/>
                    </a:gs>
                    <a:gs pos="86000">
                      <a:schemeClr val="tx1"/>
                    </a:gs>
                  </a:gsLst>
                  <a:lin ang="5400000" scaled="0"/>
                </a:gradFill>
              </a:rPr>
              <a:t>webinterface</a:t>
            </a:r>
            <a:endParaRPr lang="nl-NL" sz="1200" b="1" dirty="0">
              <a:gradFill>
                <a:gsLst>
                  <a:gs pos="0">
                    <a:schemeClr val="tx1"/>
                  </a:gs>
                  <a:gs pos="86000">
                    <a:schemeClr val="tx1"/>
                  </a:gs>
                </a:gsLst>
                <a:lin ang="5400000" scaled="0"/>
              </a:gradFill>
            </a:endParaRPr>
          </a:p>
          <a:p>
            <a:pPr marL="171450" indent="-171450">
              <a:buFont typeface="Arial" panose="020B0604020202020204" pitchFamily="34" charset="0"/>
              <a:buChar char="•"/>
            </a:pPr>
            <a:r>
              <a:rPr lang="nl-NL" sz="1200" dirty="0">
                <a:gradFill>
                  <a:gsLst>
                    <a:gs pos="0">
                      <a:schemeClr val="tx1"/>
                    </a:gs>
                    <a:gs pos="86000">
                      <a:schemeClr val="tx1"/>
                    </a:gs>
                  </a:gsLst>
                  <a:lin ang="5400000" scaled="0"/>
                </a:gradFill>
              </a:rPr>
              <a:t>Ontsluiting data binnen de logistieke keten via een </a:t>
            </a:r>
            <a:r>
              <a:rPr lang="nl-NL" sz="1200" dirty="0" err="1">
                <a:gradFill>
                  <a:gsLst>
                    <a:gs pos="0">
                      <a:schemeClr val="tx1"/>
                    </a:gs>
                    <a:gs pos="86000">
                      <a:schemeClr val="tx1"/>
                    </a:gs>
                  </a:gsLst>
                  <a:lin ang="5400000" scaled="0"/>
                </a:gradFill>
              </a:rPr>
              <a:t>webinterface</a:t>
            </a:r>
            <a:endParaRPr lang="nl-NL" sz="1200" dirty="0">
              <a:gradFill>
                <a:gsLst>
                  <a:gs pos="0">
                    <a:schemeClr val="tx1"/>
                  </a:gs>
                  <a:gs pos="86000">
                    <a:schemeClr val="tx1"/>
                  </a:gs>
                </a:gsLst>
                <a:lin ang="5400000" scaled="0"/>
              </a:gradFill>
            </a:endParaRPr>
          </a:p>
          <a:p>
            <a:pPr marL="171450" indent="-171450">
              <a:buFont typeface="Arial" panose="020B0604020202020204" pitchFamily="34" charset="0"/>
              <a:buChar char="•"/>
            </a:pPr>
            <a:r>
              <a:rPr lang="nl-NL" sz="1200" dirty="0">
                <a:gradFill>
                  <a:gsLst>
                    <a:gs pos="0">
                      <a:schemeClr val="tx1"/>
                    </a:gs>
                    <a:gs pos="86000">
                      <a:schemeClr val="tx1"/>
                    </a:gs>
                  </a:gsLst>
                  <a:lin ang="5400000" scaled="0"/>
                </a:gradFill>
              </a:rPr>
              <a:t>Ketenpartijen verstrekken onderling rechten.</a:t>
            </a:r>
          </a:p>
          <a:p>
            <a:pPr marL="171450" indent="-171450">
              <a:buFont typeface="Arial" panose="020B0604020202020204" pitchFamily="34" charset="0"/>
              <a:buChar char="•"/>
            </a:pPr>
            <a:r>
              <a:rPr lang="nl-NL" sz="1200" dirty="0">
                <a:gradFill>
                  <a:gsLst>
                    <a:gs pos="0">
                      <a:schemeClr val="tx1"/>
                    </a:gs>
                    <a:gs pos="86000">
                      <a:schemeClr val="tx1"/>
                    </a:gs>
                  </a:gsLst>
                  <a:lin ang="5400000" scaled="0"/>
                </a:gradFill>
              </a:rPr>
              <a:t>Upload en download gegevens via </a:t>
            </a:r>
            <a:r>
              <a:rPr lang="nl-NL" sz="1200" dirty="0" err="1">
                <a:gradFill>
                  <a:gsLst>
                    <a:gs pos="0">
                      <a:schemeClr val="tx1"/>
                    </a:gs>
                    <a:gs pos="86000">
                      <a:schemeClr val="tx1"/>
                    </a:gs>
                  </a:gsLst>
                  <a:lin ang="5400000" scaled="0"/>
                </a:gradFill>
              </a:rPr>
              <a:t>webinterface</a:t>
            </a:r>
            <a:endParaRPr lang="nl-NL" sz="1200" dirty="0">
              <a:gradFill>
                <a:gsLst>
                  <a:gs pos="0">
                    <a:schemeClr val="tx1"/>
                  </a:gs>
                  <a:gs pos="86000">
                    <a:schemeClr val="tx1"/>
                  </a:gs>
                </a:gsLst>
                <a:lin ang="5400000" scaled="0"/>
              </a:gradFill>
            </a:endParaRPr>
          </a:p>
        </p:txBody>
      </p:sp>
      <p:sp>
        <p:nvSpPr>
          <p:cNvPr id="93" name="TextBox 92"/>
          <p:cNvSpPr txBox="1"/>
          <p:nvPr/>
        </p:nvSpPr>
        <p:spPr>
          <a:xfrm>
            <a:off x="7629726" y="4996870"/>
            <a:ext cx="2680403" cy="1107996"/>
          </a:xfrm>
          <a:prstGeom prst="rect">
            <a:avLst/>
          </a:prstGeom>
          <a:noFill/>
        </p:spPr>
        <p:txBody>
          <a:bodyPr wrap="square" lIns="0" tIns="0" rIns="0" bIns="0" rtlCol="0">
            <a:spAutoFit/>
          </a:bodyPr>
          <a:lstStyle/>
          <a:p>
            <a:pPr marL="171450" indent="-171450">
              <a:buFont typeface="Arial" panose="020B0604020202020204" pitchFamily="34" charset="0"/>
              <a:buChar char="•"/>
            </a:pPr>
            <a:r>
              <a:rPr lang="nl-NL" sz="1200" dirty="0">
                <a:gradFill>
                  <a:gsLst>
                    <a:gs pos="0">
                      <a:schemeClr val="tx1"/>
                    </a:gs>
                    <a:gs pos="86000">
                      <a:schemeClr val="tx1"/>
                    </a:gs>
                  </a:gsLst>
                  <a:lin ang="5400000" scaled="0"/>
                </a:gradFill>
              </a:rPr>
              <a:t>Ontsluiting data binnen de logistieke keten via een </a:t>
            </a:r>
            <a:r>
              <a:rPr lang="nl-NL" sz="1200" dirty="0" err="1">
                <a:gradFill>
                  <a:gsLst>
                    <a:gs pos="0">
                      <a:schemeClr val="tx1"/>
                    </a:gs>
                    <a:gs pos="86000">
                      <a:schemeClr val="tx1"/>
                    </a:gs>
                  </a:gsLst>
                  <a:lin ang="5400000" scaled="0"/>
                </a:gradFill>
              </a:rPr>
              <a:t>webinterface</a:t>
            </a:r>
            <a:endParaRPr lang="nl-NL" sz="1200" dirty="0">
              <a:gradFill>
                <a:gsLst>
                  <a:gs pos="0">
                    <a:schemeClr val="tx1"/>
                  </a:gs>
                  <a:gs pos="86000">
                    <a:schemeClr val="tx1"/>
                  </a:gs>
                </a:gsLst>
                <a:lin ang="5400000" scaled="0"/>
              </a:gradFill>
            </a:endParaRPr>
          </a:p>
          <a:p>
            <a:pPr marL="171450" indent="-171450">
              <a:buFont typeface="Arial" panose="020B0604020202020204" pitchFamily="34" charset="0"/>
              <a:buChar char="•"/>
            </a:pPr>
            <a:r>
              <a:rPr lang="nl-NL" sz="1200" dirty="0">
                <a:gradFill>
                  <a:gsLst>
                    <a:gs pos="0">
                      <a:schemeClr val="tx1"/>
                    </a:gs>
                    <a:gs pos="86000">
                      <a:schemeClr val="tx1"/>
                    </a:gs>
                  </a:gsLst>
                  <a:lin ang="5400000" scaled="0"/>
                </a:gradFill>
              </a:rPr>
              <a:t>Ketenpartijen verstrekken onderling rechten.</a:t>
            </a:r>
          </a:p>
          <a:p>
            <a:pPr marL="171450" indent="-171450">
              <a:buFont typeface="Arial" panose="020B0604020202020204" pitchFamily="34" charset="0"/>
              <a:buChar char="•"/>
            </a:pPr>
            <a:r>
              <a:rPr lang="nl-NL" sz="1200" dirty="0">
                <a:gradFill>
                  <a:gsLst>
                    <a:gs pos="0">
                      <a:schemeClr val="tx1"/>
                    </a:gs>
                    <a:gs pos="86000">
                      <a:schemeClr val="tx1"/>
                    </a:gs>
                  </a:gsLst>
                  <a:lin ang="5400000" scaled="0"/>
                </a:gradFill>
              </a:rPr>
              <a:t>Upload en download gegevens via </a:t>
            </a:r>
            <a:r>
              <a:rPr lang="nl-NL" sz="1200" dirty="0" err="1">
                <a:gradFill>
                  <a:gsLst>
                    <a:gs pos="0">
                      <a:schemeClr val="tx1"/>
                    </a:gs>
                    <a:gs pos="86000">
                      <a:schemeClr val="tx1"/>
                    </a:gs>
                  </a:gsLst>
                  <a:lin ang="5400000" scaled="0"/>
                </a:gradFill>
              </a:rPr>
              <a:t>webinterface</a:t>
            </a:r>
            <a:endParaRPr lang="nl-NL" sz="1200" dirty="0">
              <a:gradFill>
                <a:gsLst>
                  <a:gs pos="0">
                    <a:schemeClr val="tx1"/>
                  </a:gs>
                  <a:gs pos="86000">
                    <a:schemeClr val="tx1"/>
                  </a:gs>
                </a:gsLst>
                <a:lin ang="5400000" scaled="0"/>
              </a:gradFill>
            </a:endParaRPr>
          </a:p>
        </p:txBody>
      </p:sp>
      <p:sp>
        <p:nvSpPr>
          <p:cNvPr id="94" name="TextBox 93"/>
          <p:cNvSpPr txBox="1"/>
          <p:nvPr/>
        </p:nvSpPr>
        <p:spPr>
          <a:xfrm>
            <a:off x="7629726" y="4822935"/>
            <a:ext cx="3730432" cy="184666"/>
          </a:xfrm>
          <a:prstGeom prst="rect">
            <a:avLst/>
          </a:prstGeom>
          <a:noFill/>
        </p:spPr>
        <p:txBody>
          <a:bodyPr wrap="square" lIns="0" tIns="0" rIns="0" bIns="0" rtlCol="0">
            <a:spAutoFit/>
          </a:bodyPr>
          <a:lstStyle/>
          <a:p>
            <a:r>
              <a:rPr lang="nl-NL" sz="1200" b="1" dirty="0">
                <a:gradFill>
                  <a:gsLst>
                    <a:gs pos="0">
                      <a:schemeClr val="tx1"/>
                    </a:gs>
                    <a:gs pos="86000">
                      <a:schemeClr val="tx1"/>
                    </a:gs>
                  </a:gsLst>
                  <a:lin ang="5400000" scaled="0"/>
                </a:gradFill>
              </a:rPr>
              <a:t>Ontsluiting via koppeling informatiesysteem (API)</a:t>
            </a:r>
          </a:p>
        </p:txBody>
      </p:sp>
    </p:spTree>
    <p:extLst>
      <p:ext uri="{BB962C8B-B14F-4D97-AF65-F5344CB8AC3E}">
        <p14:creationId xmlns:p14="http://schemas.microsoft.com/office/powerpoint/2010/main" val="2426821386"/>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0" y="1248767"/>
            <a:ext cx="12192000" cy="5664200"/>
          </a:xfrm>
          <a:prstGeom prst="rect">
            <a:avLst/>
          </a:prstGeom>
          <a:solidFill>
            <a:schemeClr val="tx1">
              <a:lumMod val="10000"/>
              <a:lumOff val="90000"/>
            </a:scheme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121915" tIns="60957" rIns="121915" bIns="60957" numCol="1" rtlCol="0" anchor="ctr" anchorCtr="0" compatLnSpc="1">
            <a:prstTxWarp prst="textNoShape">
              <a:avLst/>
            </a:prstTxWarp>
          </a:bodyPr>
          <a:lstStyle/>
          <a:p>
            <a:pPr marL="0" marR="0" lvl="0" indent="0" algn="ctr" defTabSz="1218768" rtl="0" eaLnBrk="1" fontAlgn="base" latinLnBrk="0" hangingPunct="1">
              <a:lnSpc>
                <a:spcPct val="100000"/>
              </a:lnSpc>
              <a:spcBef>
                <a:spcPct val="0"/>
              </a:spcBef>
              <a:spcAft>
                <a:spcPct val="0"/>
              </a:spcAft>
              <a:buClrTx/>
              <a:buSzTx/>
              <a:buFontTx/>
              <a:buNone/>
              <a:tabLst/>
              <a:defRPr/>
            </a:pPr>
            <a:endParaRPr kumimoji="0" lang="en-US" sz="2667" b="0" i="0" u="none" strike="noStrike" kern="0" cap="none" spc="0" normalizeH="0" baseline="0" noProof="0" dirty="0">
              <a:ln>
                <a:noFill/>
              </a:ln>
              <a:gradFill>
                <a:gsLst>
                  <a:gs pos="0">
                    <a:srgbClr val="FFFFFF"/>
                  </a:gs>
                  <a:gs pos="100000">
                    <a:srgbClr val="FFFFFF"/>
                  </a:gs>
                </a:gsLst>
                <a:lin ang="5400000" scaled="0"/>
              </a:gradFill>
              <a:effectLst/>
              <a:uLnTx/>
              <a:uFillTx/>
              <a:latin typeface="Segoe UI Light"/>
              <a:ea typeface="+mn-ea"/>
              <a:cs typeface="+mn-cs"/>
            </a:endParaRPr>
          </a:p>
        </p:txBody>
      </p:sp>
      <p:sp>
        <p:nvSpPr>
          <p:cNvPr id="4" name="Title 12"/>
          <p:cNvSpPr txBox="1">
            <a:spLocks/>
          </p:cNvSpPr>
          <p:nvPr/>
        </p:nvSpPr>
        <p:spPr>
          <a:xfrm>
            <a:off x="501615" y="482600"/>
            <a:ext cx="11161444" cy="609397"/>
          </a:xfrm>
          <a:prstGeom prst="rect">
            <a:avLst/>
          </a:prstGeom>
        </p:spPr>
        <p:txBody>
          <a:bodyPr/>
          <a:lstStyle>
            <a:lvl1pPr algn="l" defTabSz="685624" rtl="0" eaLnBrk="1" latinLnBrk="0" hangingPunct="1">
              <a:lnSpc>
                <a:spcPct val="90000"/>
              </a:lnSpc>
              <a:spcBef>
                <a:spcPct val="0"/>
              </a:spcBef>
              <a:buNone/>
              <a:defRPr lang="en-US" sz="3300" b="0" kern="1200" cap="none" spc="-75"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pPr marL="0" marR="0" lvl="0" indent="0" algn="l" defTabSz="914142"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100" normalizeH="0" baseline="0" noProof="0" dirty="0" err="1">
                <a:ln w="3175">
                  <a:noFill/>
                </a:ln>
                <a:gradFill flip="none" rotWithShape="1">
                  <a:gsLst>
                    <a:gs pos="0">
                      <a:srgbClr val="292929"/>
                    </a:gs>
                    <a:gs pos="86000">
                      <a:srgbClr val="292929"/>
                    </a:gs>
                  </a:gsLst>
                  <a:lin ang="5400000" scaled="0"/>
                  <a:tileRect/>
                </a:gradFill>
                <a:effectLst/>
                <a:uLnTx/>
                <a:uFillTx/>
                <a:latin typeface="Segoe UI Light"/>
                <a:ea typeface="+mn-ea"/>
                <a:cs typeface="Arial" charset="0"/>
              </a:rPr>
              <a:t>Waardepropositie</a:t>
            </a:r>
            <a:endParaRPr kumimoji="0" lang="en-US" sz="4400" b="0" i="0" u="none" strike="noStrike" kern="1200" cap="none" spc="-100" normalizeH="0" baseline="0" noProof="0" dirty="0">
              <a:ln w="3175">
                <a:noFill/>
              </a:ln>
              <a:gradFill flip="none" rotWithShape="1">
                <a:gsLst>
                  <a:gs pos="0">
                    <a:srgbClr val="292929"/>
                  </a:gs>
                  <a:gs pos="86000">
                    <a:srgbClr val="292929"/>
                  </a:gs>
                </a:gsLst>
                <a:lin ang="5400000" scaled="0"/>
                <a:tileRect/>
              </a:gradFill>
              <a:effectLst/>
              <a:uLnTx/>
              <a:uFillTx/>
              <a:latin typeface="Segoe UI Light"/>
              <a:ea typeface="+mn-ea"/>
              <a:cs typeface="Arial" charset="0"/>
            </a:endParaRPr>
          </a:p>
        </p:txBody>
      </p:sp>
      <p:sp>
        <p:nvSpPr>
          <p:cNvPr id="92" name="TextBox 91"/>
          <p:cNvSpPr txBox="1"/>
          <p:nvPr/>
        </p:nvSpPr>
        <p:spPr>
          <a:xfrm>
            <a:off x="533400" y="1828800"/>
            <a:ext cx="10820400" cy="3323987"/>
          </a:xfrm>
          <a:prstGeom prst="rect">
            <a:avLst/>
          </a:prstGeom>
          <a:noFill/>
        </p:spPr>
        <p:txBody>
          <a:bodyPr wrap="square" lIns="0" tIns="0" rIns="0" bIns="0" rtlCol="0">
            <a:spAutoFit/>
          </a:bodyPr>
          <a:lstStyle/>
          <a:p>
            <a:r>
              <a:rPr lang="nl-NL" dirty="0">
                <a:gradFill>
                  <a:gsLst>
                    <a:gs pos="0">
                      <a:schemeClr val="tx1"/>
                    </a:gs>
                    <a:gs pos="86000">
                      <a:schemeClr val="tx1"/>
                    </a:gs>
                  </a:gsLst>
                  <a:lin ang="5400000" scaled="0"/>
                </a:gradFill>
              </a:rPr>
              <a:t>Realisatie van het concept biedt toegevoegde waarde voor alle partijen uit de </a:t>
            </a:r>
            <a:r>
              <a:rPr lang="nl-NL" dirty="0" err="1">
                <a:gradFill>
                  <a:gsLst>
                    <a:gs pos="0">
                      <a:schemeClr val="tx1"/>
                    </a:gs>
                    <a:gs pos="86000">
                      <a:schemeClr val="tx1"/>
                    </a:gs>
                  </a:gsLst>
                  <a:lin ang="5400000" scaled="0"/>
                </a:gradFill>
              </a:rPr>
              <a:t>containerlogistieke</a:t>
            </a:r>
            <a:r>
              <a:rPr lang="nl-NL" dirty="0">
                <a:gradFill>
                  <a:gsLst>
                    <a:gs pos="0">
                      <a:schemeClr val="tx1"/>
                    </a:gs>
                    <a:gs pos="86000">
                      <a:schemeClr val="tx1"/>
                    </a:gs>
                  </a:gsLst>
                  <a:lin ang="5400000" scaled="0"/>
                </a:gradFill>
              </a:rPr>
              <a:t> keten:</a:t>
            </a:r>
          </a:p>
          <a:p>
            <a:r>
              <a:rPr lang="nl-NL" dirty="0">
                <a:gradFill>
                  <a:gsLst>
                    <a:gs pos="0">
                      <a:schemeClr val="tx1"/>
                    </a:gs>
                    <a:gs pos="86000">
                      <a:schemeClr val="tx1"/>
                    </a:gs>
                  </a:gsLst>
                  <a:lin ang="5400000" scaled="0"/>
                </a:gradFill>
              </a:rPr>
              <a:t> </a:t>
            </a:r>
          </a:p>
          <a:p>
            <a:pPr marL="171450" indent="-171450">
              <a:buFont typeface="Arial" panose="020B0604020202020204" pitchFamily="34" charset="0"/>
              <a:buChar char="•"/>
            </a:pPr>
            <a:r>
              <a:rPr lang="nl-NL" dirty="0">
                <a:gradFill>
                  <a:gsLst>
                    <a:gs pos="0">
                      <a:schemeClr val="tx1"/>
                    </a:gs>
                    <a:gs pos="86000">
                      <a:schemeClr val="tx1"/>
                    </a:gs>
                  </a:gsLst>
                  <a:lin ang="5400000" scaled="0"/>
                </a:gradFill>
              </a:rPr>
              <a:t>Beter benutting van beschikbare capaciteit</a:t>
            </a:r>
          </a:p>
          <a:p>
            <a:pPr marL="171450" indent="-171450">
              <a:buFont typeface="Arial" panose="020B0604020202020204" pitchFamily="34" charset="0"/>
              <a:buChar char="•"/>
            </a:pPr>
            <a:r>
              <a:rPr lang="nl-NL" dirty="0">
                <a:gradFill>
                  <a:gsLst>
                    <a:gs pos="0">
                      <a:schemeClr val="tx1"/>
                    </a:gs>
                    <a:gs pos="86000">
                      <a:schemeClr val="tx1"/>
                    </a:gs>
                  </a:gsLst>
                  <a:lin ang="5400000" scaled="0"/>
                </a:gradFill>
              </a:rPr>
              <a:t>Tijdbesparing voor planners</a:t>
            </a:r>
          </a:p>
          <a:p>
            <a:pPr marL="171450" indent="-171450">
              <a:buFont typeface="Arial" panose="020B0604020202020204" pitchFamily="34" charset="0"/>
              <a:buChar char="•"/>
            </a:pPr>
            <a:r>
              <a:rPr lang="nl-NL" dirty="0">
                <a:gradFill>
                  <a:gsLst>
                    <a:gs pos="0">
                      <a:schemeClr val="tx1"/>
                    </a:gs>
                    <a:gs pos="86000">
                      <a:schemeClr val="tx1"/>
                    </a:gs>
                  </a:gsLst>
                  <a:lin ang="5400000" scaled="0"/>
                </a:gradFill>
              </a:rPr>
              <a:t>Efficiency verbetering aangesloten partijen door transparantie in de keten</a:t>
            </a:r>
          </a:p>
          <a:p>
            <a:pPr marL="171450" indent="-171450">
              <a:buFont typeface="Arial" panose="020B0604020202020204" pitchFamily="34" charset="0"/>
              <a:buChar char="•"/>
            </a:pPr>
            <a:r>
              <a:rPr lang="nl-NL" dirty="0">
                <a:gradFill>
                  <a:gsLst>
                    <a:gs pos="0">
                      <a:schemeClr val="tx1"/>
                    </a:gs>
                    <a:gs pos="86000">
                      <a:schemeClr val="tx1"/>
                    </a:gs>
                  </a:gsLst>
                  <a:lin ang="5400000" scaled="0"/>
                </a:gradFill>
              </a:rPr>
              <a:t>Verbeteren voorspelbaarheid en betrouwbaarheid synchromodaal transport</a:t>
            </a:r>
          </a:p>
          <a:p>
            <a:pPr marL="171450" indent="-171450">
              <a:buFont typeface="Arial" panose="020B0604020202020204" pitchFamily="34" charset="0"/>
              <a:buChar char="•"/>
            </a:pPr>
            <a:r>
              <a:rPr lang="nl-NL" dirty="0">
                <a:gradFill>
                  <a:gsLst>
                    <a:gs pos="0">
                      <a:schemeClr val="tx1"/>
                    </a:gs>
                    <a:gs pos="86000">
                      <a:schemeClr val="tx1"/>
                    </a:gs>
                  </a:gsLst>
                  <a:lin ang="5400000" scaled="0"/>
                </a:gradFill>
              </a:rPr>
              <a:t>Geringe investering voor synchromodaal plansysteem en koppelingen met andere ketenpartijen</a:t>
            </a:r>
          </a:p>
          <a:p>
            <a:pPr marL="171450" indent="-171450">
              <a:buFont typeface="Arial" panose="020B0604020202020204" pitchFamily="34" charset="0"/>
              <a:buChar char="•"/>
            </a:pPr>
            <a:r>
              <a:rPr lang="nl-NL" dirty="0">
                <a:gradFill>
                  <a:gsLst>
                    <a:gs pos="0">
                      <a:schemeClr val="tx1"/>
                    </a:gs>
                    <a:gs pos="86000">
                      <a:schemeClr val="tx1"/>
                    </a:gs>
                  </a:gsLst>
                  <a:lin ang="5400000" scaled="0"/>
                </a:gradFill>
              </a:rPr>
              <a:t>Pull factor voor extra lading door verbeterde efficiency en zichtbaarheid</a:t>
            </a:r>
          </a:p>
          <a:p>
            <a:pPr marL="171450" indent="-171450">
              <a:buFont typeface="Arial" panose="020B0604020202020204" pitchFamily="34" charset="0"/>
              <a:buChar char="•"/>
            </a:pPr>
            <a:endParaRPr lang="nl-NL" dirty="0">
              <a:gradFill>
                <a:gsLst>
                  <a:gs pos="0">
                    <a:schemeClr val="tx1"/>
                  </a:gs>
                  <a:gs pos="86000">
                    <a:schemeClr val="tx1"/>
                  </a:gs>
                </a:gsLst>
                <a:lin ang="5400000" scaled="0"/>
              </a:gradFill>
            </a:endParaRPr>
          </a:p>
          <a:p>
            <a:pPr marL="171450" indent="-171450">
              <a:buFont typeface="Arial" panose="020B0604020202020204" pitchFamily="34" charset="0"/>
              <a:buChar char="•"/>
            </a:pPr>
            <a:endParaRPr lang="nl-NL" dirty="0">
              <a:gradFill>
                <a:gsLst>
                  <a:gs pos="0">
                    <a:schemeClr val="tx1"/>
                  </a:gs>
                  <a:gs pos="86000">
                    <a:schemeClr val="tx1"/>
                  </a:gs>
                </a:gsLst>
                <a:lin ang="5400000" scaled="0"/>
              </a:gradFill>
            </a:endParaRPr>
          </a:p>
          <a:p>
            <a:r>
              <a:rPr lang="nl-NL" dirty="0">
                <a:gradFill>
                  <a:gsLst>
                    <a:gs pos="0">
                      <a:schemeClr val="tx1"/>
                    </a:gs>
                    <a:gs pos="86000">
                      <a:schemeClr val="tx1"/>
                    </a:gs>
                  </a:gsLst>
                  <a:lin ang="5400000" scaled="0"/>
                </a:gradFill>
              </a:rPr>
              <a:t>Voor een gedetailleerd overzicht van de waard propositie per schakel uit de keten: Zie de eindrapportage van het project PTL02.030 Eindrapportage </a:t>
            </a:r>
            <a:r>
              <a:rPr lang="nl-NL" dirty="0" err="1">
                <a:gradFill>
                  <a:gsLst>
                    <a:gs pos="0">
                      <a:schemeClr val="tx1"/>
                    </a:gs>
                    <a:gs pos="86000">
                      <a:schemeClr val="tx1"/>
                    </a:gs>
                  </a:gsLst>
                  <a:lin ang="5400000" scaled="0"/>
                </a:gradFill>
              </a:rPr>
              <a:t>Lifting</a:t>
            </a:r>
            <a:r>
              <a:rPr lang="nl-NL" dirty="0">
                <a:gradFill>
                  <a:gsLst>
                    <a:gs pos="0">
                      <a:schemeClr val="tx1"/>
                    </a:gs>
                    <a:gs pos="86000">
                      <a:schemeClr val="tx1"/>
                    </a:gs>
                  </a:gsLst>
                  <a:lin ang="5400000" scaled="0"/>
                </a:gradFill>
              </a:rPr>
              <a:t> </a:t>
            </a:r>
            <a:r>
              <a:rPr lang="nl-NL" dirty="0" err="1">
                <a:gradFill>
                  <a:gsLst>
                    <a:gs pos="0">
                      <a:schemeClr val="tx1"/>
                    </a:gs>
                    <a:gs pos="86000">
                      <a:schemeClr val="tx1"/>
                    </a:gs>
                  </a:gsLst>
                  <a:lin ang="5400000" scaled="0"/>
                </a:gradFill>
              </a:rPr>
              <a:t>intermodal</a:t>
            </a:r>
            <a:r>
              <a:rPr lang="nl-NL" dirty="0">
                <a:gradFill>
                  <a:gsLst>
                    <a:gs pos="0">
                      <a:schemeClr val="tx1"/>
                    </a:gs>
                    <a:gs pos="86000">
                      <a:schemeClr val="tx1"/>
                    </a:gs>
                  </a:gsLst>
                  <a:lin ang="5400000" scaled="0"/>
                </a:gradFill>
              </a:rPr>
              <a:t> </a:t>
            </a:r>
          </a:p>
        </p:txBody>
      </p:sp>
    </p:spTree>
    <p:extLst>
      <p:ext uri="{BB962C8B-B14F-4D97-AF65-F5344CB8AC3E}">
        <p14:creationId xmlns:p14="http://schemas.microsoft.com/office/powerpoint/2010/main" val="2253498279"/>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76870" y="2526194"/>
            <a:ext cx="5196213" cy="697521"/>
          </a:xfrm>
          <a:prstGeom prst="rect">
            <a:avLst/>
          </a:prstGeom>
        </p:spPr>
        <p:txBody>
          <a:bodyPr wrap="none" lIns="121879" tIns="60939" rIns="121879" bIns="60939">
            <a:spAutoFit/>
          </a:bodyPr>
          <a:lstStyle/>
          <a:p>
            <a:pPr marL="0" marR="0" lvl="0" indent="0" algn="ctr" defTabSz="1216652" rtl="0" eaLnBrk="1" fontAlgn="auto" latinLnBrk="0" hangingPunct="1">
              <a:lnSpc>
                <a:spcPct val="100000"/>
              </a:lnSpc>
              <a:spcBef>
                <a:spcPts val="0"/>
              </a:spcBef>
              <a:spcAft>
                <a:spcPts val="0"/>
              </a:spcAft>
              <a:buClrTx/>
              <a:buSzTx/>
              <a:buFontTx/>
              <a:buNone/>
              <a:tabLst/>
              <a:defRPr/>
            </a:pPr>
            <a:r>
              <a:rPr kumimoji="0" lang="nl-NL" sz="3733" b="0" i="0" u="none" strike="noStrike" kern="1200" cap="none" spc="0" normalizeH="0" baseline="0" noProof="0" dirty="0">
                <a:ln>
                  <a:noFill/>
                </a:ln>
                <a:solidFill>
                  <a:srgbClr val="FFFFFF"/>
                </a:solidFill>
                <a:effectLst/>
                <a:uLnTx/>
                <a:uFillTx/>
                <a:latin typeface="Segoe UI Light" pitchFamily="34" charset="0"/>
                <a:ea typeface="+mn-ea"/>
                <a:cs typeface="+mn-cs"/>
              </a:rPr>
              <a:t>Succesvolle </a:t>
            </a:r>
            <a:r>
              <a:rPr kumimoji="0" lang="nl-NL" sz="3733" b="0" i="0" u="none" strike="noStrike" kern="1200" cap="none" spc="0" normalizeH="0" baseline="0" noProof="0" dirty="0" err="1">
                <a:ln>
                  <a:noFill/>
                </a:ln>
                <a:solidFill>
                  <a:srgbClr val="FFFFFF"/>
                </a:solidFill>
                <a:effectLst/>
                <a:uLnTx/>
                <a:uFillTx/>
                <a:latin typeface="Segoe UI Light" pitchFamily="34" charset="0"/>
                <a:ea typeface="+mn-ea"/>
                <a:cs typeface="+mn-cs"/>
              </a:rPr>
              <a:t>communities</a:t>
            </a:r>
            <a:endParaRPr kumimoji="0" lang="nl-NL" sz="3733" b="0" i="0" u="none" strike="noStrike" kern="1200" cap="none" spc="0" normalizeH="0" baseline="0" noProof="0" dirty="0">
              <a:ln>
                <a:noFill/>
              </a:ln>
              <a:solidFill>
                <a:srgbClr val="FFFFFF"/>
              </a:solidFill>
              <a:effectLst/>
              <a:uLnTx/>
              <a:uFillTx/>
              <a:latin typeface="Segoe UI Light" pitchFamily="34" charset="0"/>
              <a:ea typeface="+mn-ea"/>
              <a:cs typeface="+mn-cs"/>
            </a:endParaRPr>
          </a:p>
        </p:txBody>
      </p:sp>
    </p:spTree>
    <p:extLst>
      <p:ext uri="{BB962C8B-B14F-4D97-AF65-F5344CB8AC3E}">
        <p14:creationId xmlns:p14="http://schemas.microsoft.com/office/powerpoint/2010/main" val="413143934"/>
      </p:ext>
    </p:extLst>
  </p:cSld>
  <p:clrMapOvr>
    <a:masterClrMapping/>
  </p:clrMapOvr>
  <p:transition spd="slow">
    <p:pu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0" y="1220401"/>
            <a:ext cx="12192000" cy="5664200"/>
          </a:xfrm>
          <a:prstGeom prst="rect">
            <a:avLst/>
          </a:prstGeom>
          <a:solidFill>
            <a:schemeClr val="tx1">
              <a:lumMod val="10000"/>
              <a:lumOff val="90000"/>
            </a:scheme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121915" tIns="60957" rIns="121915" bIns="60957" numCol="1" rtlCol="0" anchor="ctr" anchorCtr="0" compatLnSpc="1">
            <a:prstTxWarp prst="textNoShape">
              <a:avLst/>
            </a:prstTxWarp>
          </a:bodyPr>
          <a:lstStyle/>
          <a:p>
            <a:pPr marL="0" marR="0" lvl="0" indent="0" algn="ctr" defTabSz="1218768" rtl="0" eaLnBrk="1" fontAlgn="base" latinLnBrk="0" hangingPunct="1">
              <a:lnSpc>
                <a:spcPct val="100000"/>
              </a:lnSpc>
              <a:spcBef>
                <a:spcPct val="0"/>
              </a:spcBef>
              <a:spcAft>
                <a:spcPct val="0"/>
              </a:spcAft>
              <a:buClrTx/>
              <a:buSzTx/>
              <a:buFontTx/>
              <a:buNone/>
              <a:tabLst/>
              <a:defRPr/>
            </a:pPr>
            <a:endParaRPr kumimoji="0" lang="en-US" sz="2667" b="0" i="0" u="none" strike="noStrike" kern="0" cap="none" spc="0" normalizeH="0" baseline="0" noProof="0" dirty="0">
              <a:ln>
                <a:noFill/>
              </a:ln>
              <a:gradFill>
                <a:gsLst>
                  <a:gs pos="0">
                    <a:srgbClr val="FFFFFF"/>
                  </a:gs>
                  <a:gs pos="100000">
                    <a:srgbClr val="FFFFFF"/>
                  </a:gs>
                </a:gsLst>
                <a:lin ang="5400000" scaled="0"/>
              </a:gradFill>
              <a:effectLst/>
              <a:uLnTx/>
              <a:uFillTx/>
              <a:latin typeface="Segoe UI Light"/>
              <a:ea typeface="+mn-ea"/>
              <a:cs typeface="+mn-cs"/>
            </a:endParaRPr>
          </a:p>
        </p:txBody>
      </p:sp>
      <p:sp>
        <p:nvSpPr>
          <p:cNvPr id="41" name="Title 12"/>
          <p:cNvSpPr txBox="1">
            <a:spLocks/>
          </p:cNvSpPr>
          <p:nvPr/>
        </p:nvSpPr>
        <p:spPr>
          <a:xfrm>
            <a:off x="501615" y="482600"/>
            <a:ext cx="11161444" cy="609397"/>
          </a:xfrm>
          <a:prstGeom prst="rect">
            <a:avLst/>
          </a:prstGeom>
        </p:spPr>
        <p:txBody>
          <a:bodyPr/>
          <a:lstStyle>
            <a:lvl1pPr algn="l" defTabSz="685624" rtl="0" eaLnBrk="1" latinLnBrk="0" hangingPunct="1">
              <a:lnSpc>
                <a:spcPct val="90000"/>
              </a:lnSpc>
              <a:spcBef>
                <a:spcPct val="0"/>
              </a:spcBef>
              <a:buNone/>
              <a:defRPr lang="en-US" sz="3300" b="0" kern="1200" cap="none" spc="-75"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pPr marL="0" marR="0" lvl="0" indent="0" algn="l" defTabSz="914142"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100" normalizeH="0" baseline="0" noProof="0" dirty="0" err="1">
                <a:ln w="3175">
                  <a:noFill/>
                </a:ln>
                <a:gradFill flip="none" rotWithShape="1">
                  <a:gsLst>
                    <a:gs pos="0">
                      <a:srgbClr val="292929"/>
                    </a:gs>
                    <a:gs pos="86000">
                      <a:srgbClr val="292929"/>
                    </a:gs>
                  </a:gsLst>
                  <a:lin ang="5400000" scaled="0"/>
                  <a:tileRect/>
                </a:gradFill>
                <a:effectLst/>
                <a:uLnTx/>
                <a:uFillTx/>
                <a:latin typeface="Segoe UI Light"/>
                <a:ea typeface="+mn-ea"/>
                <a:cs typeface="Arial" charset="0"/>
              </a:rPr>
              <a:t>Kenmerken</a:t>
            </a:r>
            <a:r>
              <a:rPr kumimoji="0" lang="en-US" sz="4400" b="0" i="0" u="none" strike="noStrike" kern="1200" cap="none" spc="-100" normalizeH="0" baseline="0" noProof="0" dirty="0">
                <a:ln w="3175">
                  <a:noFill/>
                </a:ln>
                <a:gradFill flip="none" rotWithShape="1">
                  <a:gsLst>
                    <a:gs pos="0">
                      <a:srgbClr val="292929"/>
                    </a:gs>
                    <a:gs pos="86000">
                      <a:srgbClr val="292929"/>
                    </a:gs>
                  </a:gsLst>
                  <a:lin ang="5400000" scaled="0"/>
                  <a:tileRect/>
                </a:gradFill>
                <a:effectLst/>
                <a:uLnTx/>
                <a:uFillTx/>
                <a:latin typeface="Segoe UI Light"/>
                <a:ea typeface="+mn-ea"/>
                <a:cs typeface="Arial" charset="0"/>
              </a:rPr>
              <a:t> van </a:t>
            </a:r>
            <a:r>
              <a:rPr kumimoji="0" lang="en-US" sz="4400" b="0" i="0" u="none" strike="noStrike" kern="1200" cap="none" spc="-100" normalizeH="0" baseline="0" noProof="0" dirty="0" err="1">
                <a:ln w="3175">
                  <a:noFill/>
                </a:ln>
                <a:gradFill flip="none" rotWithShape="1">
                  <a:gsLst>
                    <a:gs pos="0">
                      <a:srgbClr val="292929"/>
                    </a:gs>
                    <a:gs pos="86000">
                      <a:srgbClr val="292929"/>
                    </a:gs>
                  </a:gsLst>
                  <a:lin ang="5400000" scaled="0"/>
                  <a:tileRect/>
                </a:gradFill>
                <a:effectLst/>
                <a:uLnTx/>
                <a:uFillTx/>
                <a:latin typeface="Segoe UI Light"/>
                <a:ea typeface="+mn-ea"/>
                <a:cs typeface="Arial" charset="0"/>
              </a:rPr>
              <a:t>succesvolle</a:t>
            </a:r>
            <a:r>
              <a:rPr kumimoji="0" lang="en-US" sz="4400" b="0" i="0" u="none" strike="noStrike" kern="1200" cap="none" spc="-100" normalizeH="0" baseline="0" noProof="0" dirty="0">
                <a:ln w="3175">
                  <a:noFill/>
                </a:ln>
                <a:gradFill flip="none" rotWithShape="1">
                  <a:gsLst>
                    <a:gs pos="0">
                      <a:srgbClr val="292929"/>
                    </a:gs>
                    <a:gs pos="86000">
                      <a:srgbClr val="292929"/>
                    </a:gs>
                  </a:gsLst>
                  <a:lin ang="5400000" scaled="0"/>
                  <a:tileRect/>
                </a:gradFill>
                <a:effectLst/>
                <a:uLnTx/>
                <a:uFillTx/>
                <a:latin typeface="Segoe UI Light"/>
                <a:ea typeface="+mn-ea"/>
                <a:cs typeface="Arial" charset="0"/>
              </a:rPr>
              <a:t> communities</a:t>
            </a:r>
          </a:p>
        </p:txBody>
      </p:sp>
      <p:sp>
        <p:nvSpPr>
          <p:cNvPr id="5" name="TextBox 4"/>
          <p:cNvSpPr txBox="1"/>
          <p:nvPr/>
        </p:nvSpPr>
        <p:spPr>
          <a:xfrm>
            <a:off x="533400" y="1828800"/>
            <a:ext cx="10820400" cy="4708981"/>
          </a:xfrm>
          <a:prstGeom prst="rect">
            <a:avLst/>
          </a:prstGeom>
          <a:noFill/>
        </p:spPr>
        <p:txBody>
          <a:bodyPr wrap="square" lIns="0" tIns="0" rIns="0" bIns="0" rtlCol="0">
            <a:spAutoFit/>
          </a:bodyPr>
          <a:lstStyle/>
          <a:p>
            <a:r>
              <a:rPr lang="nl-NL" dirty="0">
                <a:gradFill>
                  <a:gsLst>
                    <a:gs pos="0">
                      <a:schemeClr val="tx1"/>
                    </a:gs>
                    <a:gs pos="86000">
                      <a:schemeClr val="tx1"/>
                    </a:gs>
                  </a:gsLst>
                  <a:lin ang="5400000" scaled="0"/>
                </a:gradFill>
              </a:rPr>
              <a:t>Succesvolle </a:t>
            </a:r>
            <a:r>
              <a:rPr lang="nl-NL" dirty="0" err="1">
                <a:gradFill>
                  <a:gsLst>
                    <a:gs pos="0">
                      <a:schemeClr val="tx1"/>
                    </a:gs>
                    <a:gs pos="86000">
                      <a:schemeClr val="tx1"/>
                    </a:gs>
                  </a:gsLst>
                  <a:lin ang="5400000" scaled="0"/>
                </a:gradFill>
              </a:rPr>
              <a:t>communities</a:t>
            </a:r>
            <a:r>
              <a:rPr lang="nl-NL" dirty="0">
                <a:gradFill>
                  <a:gsLst>
                    <a:gs pos="0">
                      <a:schemeClr val="tx1"/>
                    </a:gs>
                    <a:gs pos="86000">
                      <a:schemeClr val="tx1"/>
                    </a:gs>
                  </a:gsLst>
                  <a:lin ang="5400000" scaled="0"/>
                </a:gradFill>
              </a:rPr>
              <a:t> hebben de volgende kenmerken:</a:t>
            </a:r>
          </a:p>
          <a:p>
            <a:r>
              <a:rPr lang="nl-NL" dirty="0">
                <a:gradFill>
                  <a:gsLst>
                    <a:gs pos="0">
                      <a:schemeClr val="tx1"/>
                    </a:gs>
                    <a:gs pos="86000">
                      <a:schemeClr val="tx1"/>
                    </a:gs>
                  </a:gsLst>
                  <a:lin ang="5400000" scaled="0"/>
                </a:gradFill>
              </a:rPr>
              <a:t> </a:t>
            </a:r>
          </a:p>
          <a:p>
            <a:pPr marL="342900" indent="-342900">
              <a:buFont typeface="+mj-lt"/>
              <a:buAutoNum type="arabicPeriod"/>
            </a:pPr>
            <a:r>
              <a:rPr lang="nl-NL" b="1" dirty="0">
                <a:gradFill>
                  <a:gsLst>
                    <a:gs pos="0">
                      <a:schemeClr val="tx1"/>
                    </a:gs>
                    <a:gs pos="86000">
                      <a:schemeClr val="tx1"/>
                    </a:gs>
                  </a:gsLst>
                  <a:lin ang="5400000" scaled="0"/>
                </a:gradFill>
              </a:rPr>
              <a:t>Voldoende (interessante) content. Pull factor voor deelnemers die weer andere deelnemers aantrekken.</a:t>
            </a:r>
          </a:p>
          <a:p>
            <a:r>
              <a:rPr lang="nl-NL" dirty="0">
                <a:gradFill>
                  <a:gsLst>
                    <a:gs pos="0">
                      <a:schemeClr val="tx1"/>
                    </a:gs>
                    <a:gs pos="86000">
                      <a:schemeClr val="tx1"/>
                    </a:gs>
                  </a:gsLst>
                  <a:lin ang="5400000" scaled="0"/>
                </a:gradFill>
              </a:rPr>
              <a:t>	De content van de community moet een breed publiek aanspreken waardoor de community zichzelf 	verkoopt via een netwerkeffect. Bij voorbeeld LinkedIn, Bol.com, </a:t>
            </a:r>
            <a:r>
              <a:rPr lang="nl-NL" dirty="0" err="1">
                <a:gradFill>
                  <a:gsLst>
                    <a:gs pos="0">
                      <a:schemeClr val="tx1"/>
                    </a:gs>
                    <a:gs pos="86000">
                      <a:schemeClr val="tx1"/>
                    </a:gs>
                  </a:gsLst>
                  <a:lin ang="5400000" scaled="0"/>
                </a:gradFill>
              </a:rPr>
              <a:t>Airbnb</a:t>
            </a:r>
            <a:r>
              <a:rPr lang="nl-NL" dirty="0">
                <a:gradFill>
                  <a:gsLst>
                    <a:gs pos="0">
                      <a:schemeClr val="tx1"/>
                    </a:gs>
                    <a:gs pos="86000">
                      <a:schemeClr val="tx1"/>
                    </a:gs>
                  </a:gsLst>
                  <a:lin ang="5400000" scaled="0"/>
                </a:gradFill>
              </a:rPr>
              <a:t>.</a:t>
            </a:r>
          </a:p>
          <a:p>
            <a:endParaRPr lang="nl-NL" dirty="0">
              <a:gradFill>
                <a:gsLst>
                  <a:gs pos="0">
                    <a:schemeClr val="tx1"/>
                  </a:gs>
                  <a:gs pos="86000">
                    <a:schemeClr val="tx1"/>
                  </a:gs>
                </a:gsLst>
                <a:lin ang="5400000" scaled="0"/>
              </a:gradFill>
            </a:endParaRPr>
          </a:p>
          <a:p>
            <a:pPr marL="342900" indent="-342900">
              <a:buFont typeface="+mj-lt"/>
              <a:buAutoNum type="arabicPeriod" startAt="2"/>
            </a:pPr>
            <a:r>
              <a:rPr lang="nl-NL" b="1" dirty="0">
                <a:gradFill>
                  <a:gsLst>
                    <a:gs pos="0">
                      <a:schemeClr val="tx1"/>
                    </a:gs>
                    <a:gs pos="86000">
                      <a:schemeClr val="tx1"/>
                    </a:gs>
                  </a:gsLst>
                  <a:lin ang="5400000" scaled="0"/>
                </a:gradFill>
              </a:rPr>
              <a:t>Toegankelijkheid</a:t>
            </a:r>
          </a:p>
          <a:p>
            <a:r>
              <a:rPr lang="nl-NL" b="1" dirty="0">
                <a:gradFill>
                  <a:gsLst>
                    <a:gs pos="0">
                      <a:schemeClr val="tx1"/>
                    </a:gs>
                    <a:gs pos="86000">
                      <a:schemeClr val="tx1"/>
                    </a:gs>
                  </a:gsLst>
                  <a:lin ang="5400000" scaled="0"/>
                </a:gradFill>
              </a:rPr>
              <a:t>	</a:t>
            </a:r>
            <a:r>
              <a:rPr lang="nl-NL" dirty="0">
                <a:gradFill>
                  <a:gsLst>
                    <a:gs pos="0">
                      <a:schemeClr val="tx1"/>
                    </a:gs>
                    <a:gs pos="86000">
                      <a:schemeClr val="tx1"/>
                    </a:gs>
                  </a:gsLst>
                  <a:lin ang="5400000" scaled="0"/>
                </a:gradFill>
              </a:rPr>
              <a:t>Deelname aan de community moet eenvoudig zijn. Eenvoudige aansluitprocedure, 	gebruikersvriendelijke interface. Bijvoorbeeld </a:t>
            </a:r>
            <a:r>
              <a:rPr lang="nl-NL" dirty="0" err="1">
                <a:gradFill>
                  <a:gsLst>
                    <a:gs pos="0">
                      <a:schemeClr val="tx1"/>
                    </a:gs>
                    <a:gs pos="86000">
                      <a:schemeClr val="tx1"/>
                    </a:gs>
                  </a:gsLst>
                  <a:lin ang="5400000" scaled="0"/>
                </a:gradFill>
              </a:rPr>
              <a:t>Airbnb</a:t>
            </a:r>
            <a:r>
              <a:rPr lang="nl-NL" dirty="0">
                <a:gradFill>
                  <a:gsLst>
                    <a:gs pos="0">
                      <a:schemeClr val="tx1"/>
                    </a:gs>
                    <a:gs pos="86000">
                      <a:schemeClr val="tx1"/>
                    </a:gs>
                  </a:gsLst>
                  <a:lin ang="5400000" scaled="0"/>
                </a:gradFill>
              </a:rPr>
              <a:t>, Uber, Bol.com.</a:t>
            </a:r>
          </a:p>
          <a:p>
            <a:pPr marL="342900" indent="-342900">
              <a:buFont typeface="+mj-lt"/>
              <a:buAutoNum type="arabicPeriod" startAt="2"/>
            </a:pPr>
            <a:endParaRPr lang="nl-NL" b="1" dirty="0">
              <a:gradFill>
                <a:gsLst>
                  <a:gs pos="0">
                    <a:schemeClr val="tx1"/>
                  </a:gs>
                  <a:gs pos="86000">
                    <a:schemeClr val="tx1"/>
                  </a:gs>
                </a:gsLst>
                <a:lin ang="5400000" scaled="0"/>
              </a:gradFill>
            </a:endParaRPr>
          </a:p>
          <a:p>
            <a:pPr marL="342900" indent="-342900">
              <a:buFont typeface="+mj-lt"/>
              <a:buAutoNum type="arabicPeriod" startAt="3"/>
            </a:pPr>
            <a:r>
              <a:rPr lang="nl-NL" b="1" dirty="0">
                <a:gradFill>
                  <a:gsLst>
                    <a:gs pos="0">
                      <a:schemeClr val="tx1"/>
                    </a:gs>
                    <a:gs pos="86000">
                      <a:schemeClr val="tx1"/>
                    </a:gs>
                  </a:gsLst>
                  <a:lin ang="5400000" scaled="0"/>
                </a:gradFill>
              </a:rPr>
              <a:t>Ondersteuning netwerkeffect</a:t>
            </a:r>
          </a:p>
          <a:p>
            <a:pPr lvl="1"/>
            <a:r>
              <a:rPr lang="nl-NL" dirty="0">
                <a:gradFill>
                  <a:gsLst>
                    <a:gs pos="0">
                      <a:schemeClr val="tx1"/>
                    </a:gs>
                    <a:gs pos="86000">
                      <a:schemeClr val="tx1"/>
                    </a:gs>
                  </a:gsLst>
                  <a:lin ang="5400000" scaled="0"/>
                </a:gradFill>
              </a:rPr>
              <a:t>Via een netwerk effect wordt de groei van een community ondersteund:</a:t>
            </a:r>
          </a:p>
          <a:p>
            <a:pPr marL="742950" lvl="1" indent="-285750">
              <a:buFont typeface="Arial" panose="020B0604020202020204" pitchFamily="34" charset="0"/>
              <a:buChar char="•"/>
            </a:pPr>
            <a:r>
              <a:rPr lang="nl-NL" dirty="0">
                <a:gradFill>
                  <a:gsLst>
                    <a:gs pos="0">
                      <a:schemeClr val="tx1"/>
                    </a:gs>
                    <a:gs pos="86000">
                      <a:schemeClr val="tx1"/>
                    </a:gs>
                  </a:gsLst>
                  <a:lin ang="5400000" scaled="0"/>
                </a:gradFill>
              </a:rPr>
              <a:t>Same side </a:t>
            </a:r>
            <a:r>
              <a:rPr lang="nl-NL" dirty="0" err="1">
                <a:gradFill>
                  <a:gsLst>
                    <a:gs pos="0">
                      <a:schemeClr val="tx1"/>
                    </a:gs>
                    <a:gs pos="86000">
                      <a:schemeClr val="tx1"/>
                    </a:gs>
                  </a:gsLst>
                  <a:lin ang="5400000" scaled="0"/>
                </a:gradFill>
              </a:rPr>
              <a:t>network</a:t>
            </a:r>
            <a:r>
              <a:rPr lang="nl-NL" dirty="0">
                <a:gradFill>
                  <a:gsLst>
                    <a:gs pos="0">
                      <a:schemeClr val="tx1"/>
                    </a:gs>
                    <a:gs pos="86000">
                      <a:schemeClr val="tx1"/>
                    </a:gs>
                  </a:gsLst>
                  <a:lin ang="5400000" scaled="0"/>
                </a:gradFill>
              </a:rPr>
              <a:t> effect: Een gebruikersgroep genereert content en trekt daarmee nieuwe gebruikers aan: Facebook, </a:t>
            </a:r>
            <a:r>
              <a:rPr lang="nl-NL" dirty="0" err="1">
                <a:gradFill>
                  <a:gsLst>
                    <a:gs pos="0">
                      <a:schemeClr val="tx1"/>
                    </a:gs>
                    <a:gs pos="86000">
                      <a:schemeClr val="tx1"/>
                    </a:gs>
                  </a:gsLst>
                  <a:lin ang="5400000" scaled="0"/>
                </a:gradFill>
              </a:rPr>
              <a:t>Linkedin</a:t>
            </a:r>
            <a:r>
              <a:rPr lang="nl-NL" dirty="0">
                <a:gradFill>
                  <a:gsLst>
                    <a:gs pos="0">
                      <a:schemeClr val="tx1"/>
                    </a:gs>
                    <a:gs pos="86000">
                      <a:schemeClr val="tx1"/>
                    </a:gs>
                  </a:gsLst>
                  <a:lin ang="5400000" scaled="0"/>
                </a:gradFill>
              </a:rPr>
              <a:t>.</a:t>
            </a:r>
          </a:p>
          <a:p>
            <a:pPr marL="742950" lvl="1" indent="-285750">
              <a:buFont typeface="Arial" panose="020B0604020202020204" pitchFamily="34" charset="0"/>
              <a:buChar char="•"/>
            </a:pPr>
            <a:r>
              <a:rPr lang="nl-NL" dirty="0">
                <a:gradFill>
                  <a:gsLst>
                    <a:gs pos="0">
                      <a:schemeClr val="tx1"/>
                    </a:gs>
                    <a:gs pos="86000">
                      <a:schemeClr val="tx1"/>
                    </a:gs>
                  </a:gsLst>
                  <a:lin ang="5400000" scaled="0"/>
                </a:gradFill>
              </a:rPr>
              <a:t>Cross chain </a:t>
            </a:r>
            <a:r>
              <a:rPr lang="nl-NL" dirty="0" err="1">
                <a:gradFill>
                  <a:gsLst>
                    <a:gs pos="0">
                      <a:schemeClr val="tx1"/>
                    </a:gs>
                    <a:gs pos="86000">
                      <a:schemeClr val="tx1"/>
                    </a:gs>
                  </a:gsLst>
                  <a:lin ang="5400000" scaled="0"/>
                </a:gradFill>
              </a:rPr>
              <a:t>network</a:t>
            </a:r>
            <a:r>
              <a:rPr lang="nl-NL" dirty="0">
                <a:gradFill>
                  <a:gsLst>
                    <a:gs pos="0">
                      <a:schemeClr val="tx1"/>
                    </a:gs>
                    <a:gs pos="86000">
                      <a:schemeClr val="tx1"/>
                    </a:gs>
                  </a:gsLst>
                  <a:lin ang="5400000" scaled="0"/>
                </a:gradFill>
              </a:rPr>
              <a:t> effect: Twee gebruikersgroepen genereren content en trekken daardoor nieuwe gebruikers aan: Bol.com, Booking.com, </a:t>
            </a:r>
            <a:r>
              <a:rPr lang="nl-NL" dirty="0" err="1">
                <a:gradFill>
                  <a:gsLst>
                    <a:gs pos="0">
                      <a:schemeClr val="tx1"/>
                    </a:gs>
                    <a:gs pos="86000">
                      <a:schemeClr val="tx1"/>
                    </a:gs>
                  </a:gsLst>
                  <a:lin ang="5400000" scaled="0"/>
                </a:gradFill>
              </a:rPr>
              <a:t>Airbnb</a:t>
            </a:r>
            <a:r>
              <a:rPr lang="nl-NL" dirty="0">
                <a:gradFill>
                  <a:gsLst>
                    <a:gs pos="0">
                      <a:schemeClr val="tx1"/>
                    </a:gs>
                    <a:gs pos="86000">
                      <a:schemeClr val="tx1"/>
                    </a:gs>
                  </a:gsLst>
                  <a:lin ang="5400000" scaled="0"/>
                </a:gradFill>
              </a:rPr>
              <a:t>     </a:t>
            </a:r>
          </a:p>
          <a:p>
            <a:pPr marL="342900" indent="-342900">
              <a:buFont typeface="+mj-lt"/>
              <a:buAutoNum type="arabicPeriod" startAt="3"/>
            </a:pPr>
            <a:endParaRPr lang="nl-NL" dirty="0">
              <a:gradFill>
                <a:gsLst>
                  <a:gs pos="0">
                    <a:schemeClr val="tx1"/>
                  </a:gs>
                  <a:gs pos="86000">
                    <a:schemeClr val="tx1"/>
                  </a:gs>
                </a:gsLst>
                <a:lin ang="5400000" scaled="0"/>
              </a:gradFill>
            </a:endParaRPr>
          </a:p>
        </p:txBody>
      </p:sp>
    </p:spTree>
    <p:extLst>
      <p:ext uri="{BB962C8B-B14F-4D97-AF65-F5344CB8AC3E}">
        <p14:creationId xmlns:p14="http://schemas.microsoft.com/office/powerpoint/2010/main" val="2775646190"/>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0" y="1220401"/>
            <a:ext cx="12192000" cy="5664200"/>
          </a:xfrm>
          <a:prstGeom prst="rect">
            <a:avLst/>
          </a:prstGeom>
          <a:solidFill>
            <a:schemeClr val="tx1">
              <a:lumMod val="10000"/>
              <a:lumOff val="90000"/>
            </a:scheme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121915" tIns="60957" rIns="121915" bIns="60957" numCol="1" rtlCol="0" anchor="ctr" anchorCtr="0" compatLnSpc="1">
            <a:prstTxWarp prst="textNoShape">
              <a:avLst/>
            </a:prstTxWarp>
          </a:bodyPr>
          <a:lstStyle/>
          <a:p>
            <a:pPr marL="0" marR="0" lvl="0" indent="0" algn="ctr" defTabSz="1218768" rtl="0" eaLnBrk="1" fontAlgn="base" latinLnBrk="0" hangingPunct="1">
              <a:lnSpc>
                <a:spcPct val="100000"/>
              </a:lnSpc>
              <a:spcBef>
                <a:spcPct val="0"/>
              </a:spcBef>
              <a:spcAft>
                <a:spcPct val="0"/>
              </a:spcAft>
              <a:buClrTx/>
              <a:buSzTx/>
              <a:buFontTx/>
              <a:buNone/>
              <a:tabLst/>
              <a:defRPr/>
            </a:pPr>
            <a:endParaRPr kumimoji="0" lang="en-US" sz="2667" b="0" i="0" u="none" strike="noStrike" kern="0" cap="none" spc="0" normalizeH="0" baseline="0" noProof="0" dirty="0">
              <a:ln>
                <a:noFill/>
              </a:ln>
              <a:gradFill>
                <a:gsLst>
                  <a:gs pos="0">
                    <a:srgbClr val="FFFFFF"/>
                  </a:gs>
                  <a:gs pos="100000">
                    <a:srgbClr val="FFFFFF"/>
                  </a:gs>
                </a:gsLst>
                <a:lin ang="5400000" scaled="0"/>
              </a:gradFill>
              <a:effectLst/>
              <a:uLnTx/>
              <a:uFillTx/>
              <a:latin typeface="Segoe UI Light"/>
              <a:ea typeface="+mn-ea"/>
              <a:cs typeface="+mn-cs"/>
            </a:endParaRPr>
          </a:p>
        </p:txBody>
      </p:sp>
      <p:sp>
        <p:nvSpPr>
          <p:cNvPr id="41" name="Title 12"/>
          <p:cNvSpPr txBox="1">
            <a:spLocks/>
          </p:cNvSpPr>
          <p:nvPr/>
        </p:nvSpPr>
        <p:spPr>
          <a:xfrm>
            <a:off x="501615" y="482600"/>
            <a:ext cx="11161444" cy="609397"/>
          </a:xfrm>
          <a:prstGeom prst="rect">
            <a:avLst/>
          </a:prstGeom>
        </p:spPr>
        <p:txBody>
          <a:bodyPr/>
          <a:lstStyle>
            <a:lvl1pPr algn="l" defTabSz="685624" rtl="0" eaLnBrk="1" latinLnBrk="0" hangingPunct="1">
              <a:lnSpc>
                <a:spcPct val="90000"/>
              </a:lnSpc>
              <a:spcBef>
                <a:spcPct val="0"/>
              </a:spcBef>
              <a:buNone/>
              <a:defRPr lang="en-US" sz="3300" b="0" kern="1200" cap="none" spc="-75"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pPr marL="0" marR="0" lvl="0" indent="0" algn="l" defTabSz="914142"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100" normalizeH="0" baseline="0" noProof="0" dirty="0" err="1">
                <a:ln w="3175">
                  <a:noFill/>
                </a:ln>
                <a:gradFill flip="none" rotWithShape="1">
                  <a:gsLst>
                    <a:gs pos="0">
                      <a:srgbClr val="292929"/>
                    </a:gs>
                    <a:gs pos="86000">
                      <a:srgbClr val="292929"/>
                    </a:gs>
                  </a:gsLst>
                  <a:lin ang="5400000" scaled="0"/>
                  <a:tileRect/>
                </a:gradFill>
                <a:effectLst/>
                <a:uLnTx/>
                <a:uFillTx/>
                <a:latin typeface="Segoe UI Light"/>
                <a:ea typeface="+mn-ea"/>
                <a:cs typeface="Arial" charset="0"/>
              </a:rPr>
              <a:t>Kenmerken</a:t>
            </a:r>
            <a:r>
              <a:rPr kumimoji="0" lang="en-US" sz="4400" b="0" i="0" u="none" strike="noStrike" kern="1200" cap="none" spc="-100" normalizeH="0" baseline="0" noProof="0" dirty="0">
                <a:ln w="3175">
                  <a:noFill/>
                </a:ln>
                <a:gradFill flip="none" rotWithShape="1">
                  <a:gsLst>
                    <a:gs pos="0">
                      <a:srgbClr val="292929"/>
                    </a:gs>
                    <a:gs pos="86000">
                      <a:srgbClr val="292929"/>
                    </a:gs>
                  </a:gsLst>
                  <a:lin ang="5400000" scaled="0"/>
                  <a:tileRect/>
                </a:gradFill>
                <a:effectLst/>
                <a:uLnTx/>
                <a:uFillTx/>
                <a:latin typeface="Segoe UI Light"/>
                <a:ea typeface="+mn-ea"/>
                <a:cs typeface="Arial" charset="0"/>
              </a:rPr>
              <a:t> van </a:t>
            </a:r>
            <a:r>
              <a:rPr kumimoji="0" lang="en-US" sz="4400" b="0" i="0" u="none" strike="noStrike" kern="1200" cap="none" spc="-100" normalizeH="0" baseline="0" noProof="0" dirty="0" err="1">
                <a:ln w="3175">
                  <a:noFill/>
                </a:ln>
                <a:gradFill flip="none" rotWithShape="1">
                  <a:gsLst>
                    <a:gs pos="0">
                      <a:srgbClr val="292929"/>
                    </a:gs>
                    <a:gs pos="86000">
                      <a:srgbClr val="292929"/>
                    </a:gs>
                  </a:gsLst>
                  <a:lin ang="5400000" scaled="0"/>
                  <a:tileRect/>
                </a:gradFill>
                <a:effectLst/>
                <a:uLnTx/>
                <a:uFillTx/>
                <a:latin typeface="Segoe UI Light"/>
                <a:ea typeface="+mn-ea"/>
                <a:cs typeface="Arial" charset="0"/>
              </a:rPr>
              <a:t>succesvolle</a:t>
            </a:r>
            <a:r>
              <a:rPr kumimoji="0" lang="en-US" sz="4400" b="0" i="0" u="none" strike="noStrike" kern="1200" cap="none" spc="-100" normalizeH="0" baseline="0" noProof="0" dirty="0">
                <a:ln w="3175">
                  <a:noFill/>
                </a:ln>
                <a:gradFill flip="none" rotWithShape="1">
                  <a:gsLst>
                    <a:gs pos="0">
                      <a:srgbClr val="292929"/>
                    </a:gs>
                    <a:gs pos="86000">
                      <a:srgbClr val="292929"/>
                    </a:gs>
                  </a:gsLst>
                  <a:lin ang="5400000" scaled="0"/>
                  <a:tileRect/>
                </a:gradFill>
                <a:effectLst/>
                <a:uLnTx/>
                <a:uFillTx/>
                <a:latin typeface="Segoe UI Light"/>
                <a:ea typeface="+mn-ea"/>
                <a:cs typeface="Arial" charset="0"/>
              </a:rPr>
              <a:t> communities</a:t>
            </a:r>
          </a:p>
        </p:txBody>
      </p:sp>
      <p:sp>
        <p:nvSpPr>
          <p:cNvPr id="5" name="TextBox 4"/>
          <p:cNvSpPr txBox="1"/>
          <p:nvPr/>
        </p:nvSpPr>
        <p:spPr>
          <a:xfrm>
            <a:off x="533400" y="1828800"/>
            <a:ext cx="10820400" cy="4985980"/>
          </a:xfrm>
          <a:prstGeom prst="rect">
            <a:avLst/>
          </a:prstGeom>
          <a:noFill/>
        </p:spPr>
        <p:txBody>
          <a:bodyPr wrap="square" lIns="0" tIns="0" rIns="0" bIns="0" rtlCol="0">
            <a:spAutoFit/>
          </a:bodyPr>
          <a:lstStyle/>
          <a:p>
            <a:r>
              <a:rPr lang="nl-NL" dirty="0">
                <a:gradFill>
                  <a:gsLst>
                    <a:gs pos="0">
                      <a:schemeClr val="tx1"/>
                    </a:gs>
                    <a:gs pos="86000">
                      <a:schemeClr val="tx1"/>
                    </a:gs>
                  </a:gsLst>
                  <a:lin ang="5400000" scaled="0"/>
                </a:gradFill>
              </a:rPr>
              <a:t>Vervolg kenmerken succesvolle </a:t>
            </a:r>
            <a:r>
              <a:rPr lang="nl-NL" dirty="0" err="1">
                <a:gradFill>
                  <a:gsLst>
                    <a:gs pos="0">
                      <a:schemeClr val="tx1"/>
                    </a:gs>
                    <a:gs pos="86000">
                      <a:schemeClr val="tx1"/>
                    </a:gs>
                  </a:gsLst>
                  <a:lin ang="5400000" scaled="0"/>
                </a:gradFill>
              </a:rPr>
              <a:t>communities</a:t>
            </a:r>
            <a:r>
              <a:rPr lang="nl-NL" dirty="0">
                <a:gradFill>
                  <a:gsLst>
                    <a:gs pos="0">
                      <a:schemeClr val="tx1"/>
                    </a:gs>
                    <a:gs pos="86000">
                      <a:schemeClr val="tx1"/>
                    </a:gs>
                  </a:gsLst>
                  <a:lin ang="5400000" scaled="0"/>
                </a:gradFill>
              </a:rPr>
              <a:t>:</a:t>
            </a:r>
          </a:p>
          <a:p>
            <a:pPr marL="342900" indent="-342900">
              <a:buFont typeface="+mj-lt"/>
              <a:buAutoNum type="arabicPeriod" startAt="2"/>
            </a:pPr>
            <a:endParaRPr lang="nl-NL" dirty="0">
              <a:gradFill>
                <a:gsLst>
                  <a:gs pos="0">
                    <a:schemeClr val="tx1"/>
                  </a:gs>
                  <a:gs pos="86000">
                    <a:schemeClr val="tx1"/>
                  </a:gs>
                </a:gsLst>
                <a:lin ang="5400000" scaled="0"/>
              </a:gradFill>
            </a:endParaRPr>
          </a:p>
          <a:p>
            <a:pPr marL="342900" indent="-342900">
              <a:buFont typeface="+mj-lt"/>
              <a:buAutoNum type="arabicPeriod" startAt="4"/>
            </a:pPr>
            <a:r>
              <a:rPr lang="nl-NL" b="1" dirty="0">
                <a:gradFill>
                  <a:gsLst>
                    <a:gs pos="0">
                      <a:schemeClr val="tx1"/>
                    </a:gs>
                    <a:gs pos="86000">
                      <a:schemeClr val="tx1"/>
                    </a:gs>
                  </a:gsLst>
                  <a:lin ang="5400000" scaled="0"/>
                </a:gradFill>
              </a:rPr>
              <a:t>Gebruik (Combinatie) van de juiste verdienmodellen</a:t>
            </a:r>
          </a:p>
          <a:p>
            <a:pPr marL="342900" indent="-342900">
              <a:buFont typeface="+mj-lt"/>
              <a:buAutoNum type="arabicPeriod" startAt="4"/>
            </a:pPr>
            <a:endParaRPr lang="nl-NL" dirty="0">
              <a:gradFill>
                <a:gsLst>
                  <a:gs pos="0">
                    <a:schemeClr val="tx1"/>
                  </a:gs>
                  <a:gs pos="86000">
                    <a:schemeClr val="tx1"/>
                  </a:gs>
                </a:gsLst>
                <a:lin ang="5400000" scaled="0"/>
              </a:gradFill>
            </a:endParaRPr>
          </a:p>
          <a:p>
            <a:pPr marL="342900" indent="-342900">
              <a:buFont typeface="+mj-lt"/>
              <a:buAutoNum type="arabicPeriod" startAt="4"/>
            </a:pPr>
            <a:endParaRPr lang="nl-NL" dirty="0">
              <a:gradFill>
                <a:gsLst>
                  <a:gs pos="0">
                    <a:schemeClr val="tx1"/>
                  </a:gs>
                  <a:gs pos="86000">
                    <a:schemeClr val="tx1"/>
                  </a:gs>
                </a:gsLst>
                <a:lin ang="5400000" scaled="0"/>
              </a:gradFill>
            </a:endParaRPr>
          </a:p>
          <a:p>
            <a:pPr marL="342900" indent="-342900">
              <a:buFont typeface="+mj-lt"/>
              <a:buAutoNum type="arabicPeriod" startAt="4"/>
            </a:pPr>
            <a:endParaRPr lang="nl-NL" dirty="0">
              <a:gradFill>
                <a:gsLst>
                  <a:gs pos="0">
                    <a:schemeClr val="tx1"/>
                  </a:gs>
                  <a:gs pos="86000">
                    <a:schemeClr val="tx1"/>
                  </a:gs>
                </a:gsLst>
                <a:lin ang="5400000" scaled="0"/>
              </a:gradFill>
            </a:endParaRPr>
          </a:p>
          <a:p>
            <a:pPr marL="342900" indent="-342900">
              <a:buFont typeface="+mj-lt"/>
              <a:buAutoNum type="arabicPeriod" startAt="4"/>
            </a:pPr>
            <a:endParaRPr lang="nl-NL" dirty="0">
              <a:gradFill>
                <a:gsLst>
                  <a:gs pos="0">
                    <a:schemeClr val="tx1"/>
                  </a:gs>
                  <a:gs pos="86000">
                    <a:schemeClr val="tx1"/>
                  </a:gs>
                </a:gsLst>
                <a:lin ang="5400000" scaled="0"/>
              </a:gradFill>
            </a:endParaRPr>
          </a:p>
          <a:p>
            <a:pPr marL="342900" indent="-342900">
              <a:buFont typeface="+mj-lt"/>
              <a:buAutoNum type="arabicPeriod" startAt="4"/>
            </a:pPr>
            <a:endParaRPr lang="nl-NL" dirty="0">
              <a:gradFill>
                <a:gsLst>
                  <a:gs pos="0">
                    <a:schemeClr val="tx1"/>
                  </a:gs>
                  <a:gs pos="86000">
                    <a:schemeClr val="tx1"/>
                  </a:gs>
                </a:gsLst>
                <a:lin ang="5400000" scaled="0"/>
              </a:gradFill>
            </a:endParaRPr>
          </a:p>
          <a:p>
            <a:pPr marL="342900" indent="-342900">
              <a:buFont typeface="+mj-lt"/>
              <a:buAutoNum type="arabicPeriod" startAt="4"/>
            </a:pPr>
            <a:endParaRPr lang="nl-NL" dirty="0">
              <a:gradFill>
                <a:gsLst>
                  <a:gs pos="0">
                    <a:schemeClr val="tx1"/>
                  </a:gs>
                  <a:gs pos="86000">
                    <a:schemeClr val="tx1"/>
                  </a:gs>
                </a:gsLst>
                <a:lin ang="5400000" scaled="0"/>
              </a:gradFill>
            </a:endParaRPr>
          </a:p>
          <a:p>
            <a:pPr marL="342900" indent="-342900">
              <a:buFont typeface="+mj-lt"/>
              <a:buAutoNum type="arabicPeriod" startAt="4"/>
            </a:pPr>
            <a:endParaRPr lang="nl-NL" dirty="0">
              <a:gradFill>
                <a:gsLst>
                  <a:gs pos="0">
                    <a:schemeClr val="tx1"/>
                  </a:gs>
                  <a:gs pos="86000">
                    <a:schemeClr val="tx1"/>
                  </a:gs>
                </a:gsLst>
                <a:lin ang="5400000" scaled="0"/>
              </a:gradFill>
            </a:endParaRPr>
          </a:p>
          <a:p>
            <a:pPr marL="342900" indent="-342900">
              <a:buFont typeface="+mj-lt"/>
              <a:buAutoNum type="arabicPeriod" startAt="4"/>
            </a:pPr>
            <a:endParaRPr lang="nl-NL" dirty="0">
              <a:gradFill>
                <a:gsLst>
                  <a:gs pos="0">
                    <a:schemeClr val="tx1"/>
                  </a:gs>
                  <a:gs pos="86000">
                    <a:schemeClr val="tx1"/>
                  </a:gs>
                </a:gsLst>
                <a:lin ang="5400000" scaled="0"/>
              </a:gradFill>
            </a:endParaRPr>
          </a:p>
          <a:p>
            <a:pPr marL="342900" indent="-342900">
              <a:buFont typeface="+mj-lt"/>
              <a:buAutoNum type="arabicPeriod" startAt="4"/>
            </a:pPr>
            <a:r>
              <a:rPr lang="nl-NL" b="1" dirty="0">
                <a:gradFill>
                  <a:gsLst>
                    <a:gs pos="0">
                      <a:schemeClr val="tx1"/>
                    </a:gs>
                    <a:gs pos="86000">
                      <a:schemeClr val="tx1"/>
                    </a:gs>
                  </a:gsLst>
                  <a:lin ang="5400000" scaled="0"/>
                </a:gradFill>
              </a:rPr>
              <a:t>Snelle groei op korte termijn … </a:t>
            </a:r>
            <a:r>
              <a:rPr lang="nl-NL" dirty="0">
                <a:gradFill>
                  <a:gsLst>
                    <a:gs pos="0">
                      <a:schemeClr val="tx1"/>
                    </a:gs>
                    <a:gs pos="86000">
                      <a:schemeClr val="tx1"/>
                    </a:gs>
                  </a:gsLst>
                  <a:lin ang="5400000" scaled="0"/>
                </a:gradFill>
              </a:rPr>
              <a:t>.</a:t>
            </a:r>
          </a:p>
          <a:p>
            <a:pPr lvl="1"/>
            <a:r>
              <a:rPr lang="nl-NL" dirty="0">
                <a:gradFill>
                  <a:gsLst>
                    <a:gs pos="0">
                      <a:schemeClr val="tx1"/>
                    </a:gs>
                    <a:gs pos="86000">
                      <a:schemeClr val="tx1"/>
                    </a:gs>
                  </a:gsLst>
                  <a:lin ang="5400000" scaled="0"/>
                </a:gradFill>
              </a:rPr>
              <a:t>De community moet op korte termijn veel gebruikers aantrekken. Als dit lager duurt ontstaan meer waardoor de potentiele gebruikersgroep wordt verdeeld over meerdere </a:t>
            </a:r>
            <a:r>
              <a:rPr lang="nl-NL" dirty="0" err="1">
                <a:gradFill>
                  <a:gsLst>
                    <a:gs pos="0">
                      <a:schemeClr val="tx1"/>
                    </a:gs>
                    <a:gs pos="86000">
                      <a:schemeClr val="tx1"/>
                    </a:gs>
                  </a:gsLst>
                  <a:lin ang="5400000" scaled="0"/>
                </a:gradFill>
              </a:rPr>
              <a:t>communities</a:t>
            </a:r>
            <a:r>
              <a:rPr lang="nl-NL" dirty="0">
                <a:gradFill>
                  <a:gsLst>
                    <a:gs pos="0">
                      <a:schemeClr val="tx1"/>
                    </a:gs>
                    <a:gs pos="86000">
                      <a:schemeClr val="tx1"/>
                    </a:gs>
                  </a:gsLst>
                  <a:lin ang="5400000" scaled="0"/>
                </a:gradFill>
              </a:rPr>
              <a:t>. Dit gaat ten koste van het netwerk effect. </a:t>
            </a:r>
          </a:p>
          <a:p>
            <a:pPr marL="342900" indent="-342900">
              <a:buFont typeface="+mj-lt"/>
              <a:buAutoNum type="arabicPeriod" startAt="4"/>
            </a:pPr>
            <a:endParaRPr lang="nl-NL" dirty="0">
              <a:gradFill>
                <a:gsLst>
                  <a:gs pos="0">
                    <a:schemeClr val="tx1"/>
                  </a:gs>
                  <a:gs pos="86000">
                    <a:schemeClr val="tx1"/>
                  </a:gs>
                </a:gsLst>
                <a:lin ang="5400000" scaled="0"/>
              </a:gradFill>
            </a:endParaRPr>
          </a:p>
          <a:p>
            <a:pPr marL="342900" indent="-342900">
              <a:buFont typeface="+mj-lt"/>
              <a:buAutoNum type="arabicPeriod" startAt="4"/>
            </a:pPr>
            <a:r>
              <a:rPr lang="nl-NL" b="1" dirty="0">
                <a:gradFill>
                  <a:gsLst>
                    <a:gs pos="0">
                      <a:schemeClr val="tx1"/>
                    </a:gs>
                    <a:gs pos="86000">
                      <a:schemeClr val="tx1"/>
                    </a:gs>
                  </a:gsLst>
                  <a:lin ang="5400000" scaled="0"/>
                </a:gradFill>
              </a:rPr>
              <a:t>Lage drempel instap, Premium diensten.</a:t>
            </a:r>
          </a:p>
          <a:p>
            <a:pPr lvl="1"/>
            <a:r>
              <a:rPr lang="nl-NL" dirty="0">
                <a:gradFill>
                  <a:gsLst>
                    <a:gs pos="0">
                      <a:schemeClr val="tx1"/>
                    </a:gs>
                    <a:gs pos="86000">
                      <a:schemeClr val="tx1"/>
                    </a:gs>
                  </a:gsLst>
                  <a:lin ang="5400000" scaled="0"/>
                </a:gradFill>
              </a:rPr>
              <a:t>Instap moet laagdrempelig zijn. Bij voorkeur is de basistoegang gratis met betaalde diensten.  </a:t>
            </a:r>
          </a:p>
        </p:txBody>
      </p:sp>
      <p:graphicFrame>
        <p:nvGraphicFramePr>
          <p:cNvPr id="7" name="Table 6"/>
          <p:cNvGraphicFramePr>
            <a:graphicFrameLocks noGrp="1"/>
          </p:cNvGraphicFramePr>
          <p:nvPr>
            <p:extLst>
              <p:ext uri="{D42A27DB-BD31-4B8C-83A1-F6EECF244321}">
                <p14:modId xmlns:p14="http://schemas.microsoft.com/office/powerpoint/2010/main" val="919533064"/>
              </p:ext>
            </p:extLst>
          </p:nvPr>
        </p:nvGraphicFramePr>
        <p:xfrm>
          <a:off x="838200" y="2743200"/>
          <a:ext cx="10515601" cy="2007870"/>
        </p:xfrm>
        <a:graphic>
          <a:graphicData uri="http://schemas.openxmlformats.org/drawingml/2006/table">
            <a:tbl>
              <a:tblPr>
                <a:tableStyleId>{284E427A-3D55-4303-BF80-6455036E1DE7}</a:tableStyleId>
              </a:tblPr>
              <a:tblGrid>
                <a:gridCol w="1708313">
                  <a:extLst>
                    <a:ext uri="{9D8B030D-6E8A-4147-A177-3AD203B41FA5}">
                      <a16:colId xmlns:a16="http://schemas.microsoft.com/office/drawing/2014/main" val="240750017"/>
                    </a:ext>
                  </a:extLst>
                </a:gridCol>
                <a:gridCol w="4403644">
                  <a:extLst>
                    <a:ext uri="{9D8B030D-6E8A-4147-A177-3AD203B41FA5}">
                      <a16:colId xmlns:a16="http://schemas.microsoft.com/office/drawing/2014/main" val="2496128686"/>
                    </a:ext>
                  </a:extLst>
                </a:gridCol>
                <a:gridCol w="4403644">
                  <a:extLst>
                    <a:ext uri="{9D8B030D-6E8A-4147-A177-3AD203B41FA5}">
                      <a16:colId xmlns:a16="http://schemas.microsoft.com/office/drawing/2014/main" val="438346840"/>
                    </a:ext>
                  </a:extLst>
                </a:gridCol>
              </a:tblGrid>
              <a:tr h="190500">
                <a:tc>
                  <a:txBody>
                    <a:bodyPr/>
                    <a:lstStyle/>
                    <a:p>
                      <a:pPr marL="0" marR="0" lvl="0" indent="0" algn="l" defTabSz="914142" rtl="0" eaLnBrk="1" fontAlgn="b" latinLnBrk="0" hangingPunct="1">
                        <a:lnSpc>
                          <a:spcPct val="100000"/>
                        </a:lnSpc>
                        <a:spcBef>
                          <a:spcPts val="0"/>
                        </a:spcBef>
                        <a:spcAft>
                          <a:spcPts val="0"/>
                        </a:spcAft>
                        <a:buClrTx/>
                        <a:buSzTx/>
                        <a:buFontTx/>
                        <a:buNone/>
                        <a:tabLst/>
                        <a:defRPr/>
                      </a:pPr>
                      <a:r>
                        <a:rPr lang="nl-NL" sz="1600" u="none" strike="noStrike" dirty="0">
                          <a:effectLst/>
                        </a:rPr>
                        <a:t> </a:t>
                      </a:r>
                      <a:r>
                        <a:rPr lang="nl-NL" sz="1600" b="1" i="0" u="none" strike="noStrike" kern="1200" dirty="0">
                          <a:solidFill>
                            <a:srgbClr val="000000"/>
                          </a:solidFill>
                          <a:effectLst/>
                          <a:latin typeface="Calibri" panose="020F0502020204030204" pitchFamily="34" charset="0"/>
                          <a:ea typeface="+mn-ea"/>
                          <a:cs typeface="+mn-cs"/>
                        </a:rPr>
                        <a:t>Verdienmodellen </a:t>
                      </a:r>
                    </a:p>
                    <a:p>
                      <a:pPr algn="l" fontAlgn="b"/>
                      <a:endParaRPr lang="nl-NL"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nl-NL"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nl-NL"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90070368"/>
                  </a:ext>
                </a:extLst>
              </a:tr>
              <a:tr h="190500">
                <a:tc>
                  <a:txBody>
                    <a:bodyPr/>
                    <a:lstStyle/>
                    <a:p>
                      <a:pPr marL="0" marR="0" lvl="0" indent="0" algn="l" defTabSz="914142" rtl="0" eaLnBrk="1" fontAlgn="b" latinLnBrk="0" hangingPunct="1">
                        <a:lnSpc>
                          <a:spcPct val="100000"/>
                        </a:lnSpc>
                        <a:spcBef>
                          <a:spcPts val="0"/>
                        </a:spcBef>
                        <a:spcAft>
                          <a:spcPts val="0"/>
                        </a:spcAft>
                        <a:buClrTx/>
                        <a:buSzTx/>
                        <a:buFontTx/>
                        <a:buNone/>
                        <a:tabLst/>
                        <a:defRPr/>
                      </a:pPr>
                      <a:r>
                        <a:rPr lang="nl-NL" sz="1600" b="0" u="none" strike="noStrike" dirty="0">
                          <a:effectLst/>
                          <a:latin typeface="+mj-lt"/>
                        </a:rPr>
                        <a:t>Adverteerders </a:t>
                      </a:r>
                      <a:endParaRPr lang="nl-NL" sz="1600" b="0" i="0" u="none" strike="noStrike" dirty="0">
                        <a:solidFill>
                          <a:srgbClr val="000000"/>
                        </a:solidFill>
                        <a:effectLst/>
                        <a:latin typeface="+mj-lt"/>
                      </a:endParaRPr>
                    </a:p>
                  </a:txBody>
                  <a:tcPr marL="9525" marR="9525" marT="9525" marB="0"/>
                </a:tc>
                <a:tc>
                  <a:txBody>
                    <a:bodyPr/>
                    <a:lstStyle/>
                    <a:p>
                      <a:pPr marL="0" marR="0" lvl="0" indent="0" algn="l" defTabSz="914142" rtl="0" eaLnBrk="1" fontAlgn="b" latinLnBrk="0" hangingPunct="1">
                        <a:lnSpc>
                          <a:spcPct val="100000"/>
                        </a:lnSpc>
                        <a:spcBef>
                          <a:spcPts val="0"/>
                        </a:spcBef>
                        <a:spcAft>
                          <a:spcPts val="0"/>
                        </a:spcAft>
                        <a:buClrTx/>
                        <a:buSzTx/>
                        <a:buFontTx/>
                        <a:buNone/>
                        <a:tabLst/>
                        <a:defRPr/>
                      </a:pPr>
                      <a:r>
                        <a:rPr lang="nl-NL" sz="1600" b="0" i="0" u="none" strike="noStrike" dirty="0">
                          <a:solidFill>
                            <a:srgbClr val="000000"/>
                          </a:solidFill>
                          <a:effectLst/>
                          <a:latin typeface="+mj-lt"/>
                        </a:rPr>
                        <a:t>Opbrengsten uit advertenties</a:t>
                      </a:r>
                    </a:p>
                  </a:txBody>
                  <a:tcPr marL="9525" marR="9525" marT="9525" marB="0"/>
                </a:tc>
                <a:tc>
                  <a:txBody>
                    <a:bodyPr/>
                    <a:lstStyle/>
                    <a:p>
                      <a:pPr marL="0" marR="0" lvl="0" indent="0" algn="l" defTabSz="914142" rtl="0" eaLnBrk="1" fontAlgn="b" latinLnBrk="0" hangingPunct="1">
                        <a:lnSpc>
                          <a:spcPct val="100000"/>
                        </a:lnSpc>
                        <a:spcBef>
                          <a:spcPts val="0"/>
                        </a:spcBef>
                        <a:spcAft>
                          <a:spcPts val="0"/>
                        </a:spcAft>
                        <a:buClrTx/>
                        <a:buSzTx/>
                        <a:buFontTx/>
                        <a:buNone/>
                        <a:tabLst/>
                        <a:defRPr/>
                      </a:pPr>
                      <a:r>
                        <a:rPr lang="nl-NL" sz="1600" b="0" i="0" u="none" strike="noStrike" dirty="0">
                          <a:solidFill>
                            <a:srgbClr val="000000"/>
                          </a:solidFill>
                          <a:effectLst/>
                          <a:latin typeface="+mj-lt"/>
                        </a:rPr>
                        <a:t>Booking.com, LinkedIn</a:t>
                      </a:r>
                    </a:p>
                  </a:txBody>
                  <a:tcPr marL="9525" marR="9525" marT="9525" marB="0"/>
                </a:tc>
                <a:extLst>
                  <a:ext uri="{0D108BD9-81ED-4DB2-BD59-A6C34878D82A}">
                    <a16:rowId xmlns:a16="http://schemas.microsoft.com/office/drawing/2014/main" val="2291315100"/>
                  </a:ext>
                </a:extLst>
              </a:tr>
              <a:tr h="190500">
                <a:tc>
                  <a:txBody>
                    <a:bodyPr/>
                    <a:lstStyle/>
                    <a:p>
                      <a:pPr algn="l" fontAlgn="b"/>
                      <a:r>
                        <a:rPr lang="nl-NL" sz="1600" b="0" i="0" u="none" strike="noStrike" dirty="0">
                          <a:solidFill>
                            <a:srgbClr val="000000"/>
                          </a:solidFill>
                          <a:effectLst/>
                          <a:latin typeface="+mj-lt"/>
                        </a:rPr>
                        <a:t>Abonnement</a:t>
                      </a:r>
                    </a:p>
                  </a:txBody>
                  <a:tcPr marL="9525" marR="9525" marT="9525" marB="0"/>
                </a:tc>
                <a:tc>
                  <a:txBody>
                    <a:bodyPr/>
                    <a:lstStyle/>
                    <a:p>
                      <a:pPr algn="l" fontAlgn="b"/>
                      <a:r>
                        <a:rPr lang="nl-NL" sz="1600" b="0" i="0" u="none" strike="noStrike" dirty="0">
                          <a:solidFill>
                            <a:srgbClr val="000000"/>
                          </a:solidFill>
                          <a:effectLst/>
                          <a:latin typeface="+mj-lt"/>
                        </a:rPr>
                        <a:t>Opbrengsten uit abonnementen</a:t>
                      </a:r>
                    </a:p>
                  </a:txBody>
                  <a:tcPr marL="9525" marR="9525" marT="9525" marB="0"/>
                </a:tc>
                <a:tc>
                  <a:txBody>
                    <a:bodyPr/>
                    <a:lstStyle/>
                    <a:p>
                      <a:pPr algn="l" fontAlgn="b"/>
                      <a:r>
                        <a:rPr lang="nl-NL" sz="1600" b="0" i="0" u="none" strike="noStrike" dirty="0">
                          <a:solidFill>
                            <a:srgbClr val="000000"/>
                          </a:solidFill>
                          <a:effectLst/>
                          <a:latin typeface="+mj-lt"/>
                        </a:rPr>
                        <a:t>Booking.com</a:t>
                      </a:r>
                    </a:p>
                  </a:txBody>
                  <a:tcPr marL="9525" marR="9525" marT="9525" marB="0"/>
                </a:tc>
                <a:extLst>
                  <a:ext uri="{0D108BD9-81ED-4DB2-BD59-A6C34878D82A}">
                    <a16:rowId xmlns:a16="http://schemas.microsoft.com/office/drawing/2014/main" val="3876104652"/>
                  </a:ext>
                </a:extLst>
              </a:tr>
              <a:tr h="190500">
                <a:tc>
                  <a:txBody>
                    <a:bodyPr/>
                    <a:lstStyle/>
                    <a:p>
                      <a:pPr algn="l" fontAlgn="b"/>
                      <a:r>
                        <a:rPr lang="nl-NL" sz="1600" b="0" i="0" u="none" strike="noStrike" dirty="0">
                          <a:solidFill>
                            <a:srgbClr val="000000"/>
                          </a:solidFill>
                          <a:effectLst/>
                          <a:latin typeface="+mj-lt"/>
                        </a:rPr>
                        <a:t>Verkoop</a:t>
                      </a:r>
                    </a:p>
                  </a:txBody>
                  <a:tcPr marL="9525" marR="9525" marT="9525" marB="0"/>
                </a:tc>
                <a:tc>
                  <a:txBody>
                    <a:bodyPr/>
                    <a:lstStyle/>
                    <a:p>
                      <a:pPr algn="l" fontAlgn="b"/>
                      <a:r>
                        <a:rPr lang="nl-NL" sz="1600" b="0" i="0" u="none" strike="noStrike" dirty="0">
                          <a:solidFill>
                            <a:srgbClr val="000000"/>
                          </a:solidFill>
                          <a:effectLst/>
                          <a:latin typeface="+mj-lt"/>
                        </a:rPr>
                        <a:t>Opbrengsten uit ( commissie) verkoop producten</a:t>
                      </a:r>
                    </a:p>
                  </a:txBody>
                  <a:tcPr marL="9525" marR="9525" marT="9525" marB="0"/>
                </a:tc>
                <a:tc>
                  <a:txBody>
                    <a:bodyPr/>
                    <a:lstStyle/>
                    <a:p>
                      <a:pPr algn="l" fontAlgn="b"/>
                      <a:r>
                        <a:rPr lang="nl-NL" sz="1600" b="0" i="0" u="none" strike="noStrike" dirty="0">
                          <a:solidFill>
                            <a:srgbClr val="000000"/>
                          </a:solidFill>
                          <a:effectLst/>
                          <a:latin typeface="+mj-lt"/>
                        </a:rPr>
                        <a:t>Booking.com, Bol.com, Uber, </a:t>
                      </a:r>
                      <a:r>
                        <a:rPr lang="nl-NL" sz="1600" b="0" i="0" u="none" strike="noStrike" dirty="0" err="1">
                          <a:solidFill>
                            <a:srgbClr val="000000"/>
                          </a:solidFill>
                          <a:effectLst/>
                          <a:latin typeface="+mj-lt"/>
                        </a:rPr>
                        <a:t>Airbnb</a:t>
                      </a:r>
                      <a:endParaRPr lang="nl-NL" sz="1600" b="0" i="0" u="none" strike="noStrike" dirty="0">
                        <a:solidFill>
                          <a:srgbClr val="000000"/>
                        </a:solidFill>
                        <a:effectLst/>
                        <a:latin typeface="+mj-lt"/>
                      </a:endParaRPr>
                    </a:p>
                  </a:txBody>
                  <a:tcPr marL="9525" marR="9525" marT="9525" marB="0"/>
                </a:tc>
                <a:extLst>
                  <a:ext uri="{0D108BD9-81ED-4DB2-BD59-A6C34878D82A}">
                    <a16:rowId xmlns:a16="http://schemas.microsoft.com/office/drawing/2014/main" val="1594978272"/>
                  </a:ext>
                </a:extLst>
              </a:tr>
              <a:tr h="190500">
                <a:tc>
                  <a:txBody>
                    <a:bodyPr/>
                    <a:lstStyle/>
                    <a:p>
                      <a:pPr algn="l" fontAlgn="b"/>
                      <a:r>
                        <a:rPr lang="nl-NL" sz="1600" b="0" i="0" u="none" strike="noStrike" dirty="0" err="1">
                          <a:solidFill>
                            <a:srgbClr val="000000"/>
                          </a:solidFill>
                          <a:effectLst/>
                          <a:latin typeface="+mj-lt"/>
                        </a:rPr>
                        <a:t>Infomediair</a:t>
                      </a:r>
                      <a:endParaRPr lang="nl-NL" sz="1600" b="0" i="0" u="none" strike="noStrike" dirty="0">
                        <a:solidFill>
                          <a:srgbClr val="000000"/>
                        </a:solidFill>
                        <a:effectLst/>
                        <a:latin typeface="+mj-lt"/>
                      </a:endParaRPr>
                    </a:p>
                  </a:txBody>
                  <a:tcPr marL="9525" marR="9525" marT="9525" marB="0"/>
                </a:tc>
                <a:tc>
                  <a:txBody>
                    <a:bodyPr/>
                    <a:lstStyle/>
                    <a:p>
                      <a:pPr algn="l" fontAlgn="b"/>
                      <a:r>
                        <a:rPr lang="nl-NL" sz="1600" b="0" i="0" u="none" strike="noStrike" dirty="0">
                          <a:solidFill>
                            <a:srgbClr val="000000"/>
                          </a:solidFill>
                          <a:effectLst/>
                          <a:latin typeface="+mj-lt"/>
                        </a:rPr>
                        <a:t>Data van leden wordt tegen betaling gedeeld</a:t>
                      </a:r>
                    </a:p>
                  </a:txBody>
                  <a:tcPr marL="9525" marR="9525" marT="9525" marB="0"/>
                </a:tc>
                <a:tc>
                  <a:txBody>
                    <a:bodyPr/>
                    <a:lstStyle/>
                    <a:p>
                      <a:pPr algn="l" fontAlgn="b"/>
                      <a:r>
                        <a:rPr lang="nl-NL" sz="1600" b="0" i="0" u="none" strike="noStrike" dirty="0">
                          <a:solidFill>
                            <a:srgbClr val="000000"/>
                          </a:solidFill>
                          <a:effectLst/>
                          <a:latin typeface="+mj-lt"/>
                        </a:rPr>
                        <a:t>LinkedIn (Premium gebruikers)</a:t>
                      </a:r>
                    </a:p>
                  </a:txBody>
                  <a:tcPr marL="9525" marR="9525" marT="9525" marB="0"/>
                </a:tc>
                <a:extLst>
                  <a:ext uri="{0D108BD9-81ED-4DB2-BD59-A6C34878D82A}">
                    <a16:rowId xmlns:a16="http://schemas.microsoft.com/office/drawing/2014/main" val="2102788323"/>
                  </a:ext>
                </a:extLst>
              </a:tr>
              <a:tr h="104775">
                <a:tc>
                  <a:txBody>
                    <a:bodyPr/>
                    <a:lstStyle/>
                    <a:p>
                      <a:pPr algn="l" fontAlgn="b"/>
                      <a:r>
                        <a:rPr lang="nl-NL" sz="1600" b="0" i="0" u="none" strike="noStrike" dirty="0">
                          <a:solidFill>
                            <a:srgbClr val="000000"/>
                          </a:solidFill>
                          <a:effectLst/>
                          <a:latin typeface="+mj-lt"/>
                        </a:rPr>
                        <a:t>Sponsor</a:t>
                      </a:r>
                    </a:p>
                  </a:txBody>
                  <a:tcPr marL="9525" marR="9525" marT="9525" marB="0"/>
                </a:tc>
                <a:tc>
                  <a:txBody>
                    <a:bodyPr/>
                    <a:lstStyle/>
                    <a:p>
                      <a:pPr algn="l" fontAlgn="b"/>
                      <a:r>
                        <a:rPr lang="nl-NL" sz="1600" b="0" i="0" u="none" strike="noStrike" dirty="0">
                          <a:solidFill>
                            <a:srgbClr val="000000"/>
                          </a:solidFill>
                          <a:effectLst/>
                          <a:latin typeface="+mj-lt"/>
                        </a:rPr>
                        <a:t>Sponsoren dragen bij aan de promotie en/of financiering van de community</a:t>
                      </a:r>
                    </a:p>
                  </a:txBody>
                  <a:tcPr marL="9525" marR="9525" marT="9525" marB="0"/>
                </a:tc>
                <a:tc>
                  <a:txBody>
                    <a:bodyPr/>
                    <a:lstStyle/>
                    <a:p>
                      <a:pPr algn="l" fontAlgn="b"/>
                      <a:r>
                        <a:rPr lang="nl-NL" sz="1600" b="0" i="0" u="none" strike="noStrike" dirty="0" err="1">
                          <a:solidFill>
                            <a:srgbClr val="000000"/>
                          </a:solidFill>
                          <a:effectLst/>
                          <a:latin typeface="+mj-lt"/>
                        </a:rPr>
                        <a:t>InlandLinks</a:t>
                      </a:r>
                      <a:endParaRPr lang="nl-NL" sz="1600" b="0" i="0" u="none" strike="noStrike" dirty="0">
                        <a:solidFill>
                          <a:srgbClr val="000000"/>
                        </a:solidFill>
                        <a:effectLst/>
                        <a:latin typeface="+mj-lt"/>
                      </a:endParaRPr>
                    </a:p>
                  </a:txBody>
                  <a:tcPr marL="9525" marR="9525" marT="9525" marB="0"/>
                </a:tc>
                <a:extLst>
                  <a:ext uri="{0D108BD9-81ED-4DB2-BD59-A6C34878D82A}">
                    <a16:rowId xmlns:a16="http://schemas.microsoft.com/office/drawing/2014/main" val="4007064093"/>
                  </a:ext>
                </a:extLst>
              </a:tr>
            </a:tbl>
          </a:graphicData>
        </a:graphic>
      </p:graphicFrame>
    </p:spTree>
    <p:extLst>
      <p:ext uri="{BB962C8B-B14F-4D97-AF65-F5344CB8AC3E}">
        <p14:creationId xmlns:p14="http://schemas.microsoft.com/office/powerpoint/2010/main" val="249507064"/>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0" y="1220401"/>
            <a:ext cx="12192000" cy="5664200"/>
          </a:xfrm>
          <a:prstGeom prst="rect">
            <a:avLst/>
          </a:prstGeom>
          <a:solidFill>
            <a:schemeClr val="tx1">
              <a:lumMod val="10000"/>
              <a:lumOff val="90000"/>
            </a:scheme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121915" tIns="60957" rIns="121915" bIns="60957" numCol="1" rtlCol="0" anchor="ctr" anchorCtr="0" compatLnSpc="1">
            <a:prstTxWarp prst="textNoShape">
              <a:avLst/>
            </a:prstTxWarp>
          </a:bodyPr>
          <a:lstStyle/>
          <a:p>
            <a:pPr marL="0" marR="0" lvl="0" indent="0" algn="ctr" defTabSz="1218768" rtl="0" eaLnBrk="1" fontAlgn="base" latinLnBrk="0" hangingPunct="1">
              <a:lnSpc>
                <a:spcPct val="100000"/>
              </a:lnSpc>
              <a:spcBef>
                <a:spcPct val="0"/>
              </a:spcBef>
              <a:spcAft>
                <a:spcPct val="0"/>
              </a:spcAft>
              <a:buClrTx/>
              <a:buSzTx/>
              <a:buFontTx/>
              <a:buNone/>
              <a:tabLst/>
              <a:defRPr/>
            </a:pPr>
            <a:endParaRPr kumimoji="0" lang="en-US" sz="2667" b="0" i="0" u="none" strike="noStrike" kern="0" cap="none" spc="0" normalizeH="0" baseline="0" noProof="0" dirty="0">
              <a:ln>
                <a:noFill/>
              </a:ln>
              <a:gradFill>
                <a:gsLst>
                  <a:gs pos="0">
                    <a:srgbClr val="FFFFFF"/>
                  </a:gs>
                  <a:gs pos="100000">
                    <a:srgbClr val="FFFFFF"/>
                  </a:gs>
                </a:gsLst>
                <a:lin ang="5400000" scaled="0"/>
              </a:gradFill>
              <a:effectLst/>
              <a:uLnTx/>
              <a:uFillTx/>
              <a:latin typeface="Segoe UI Light"/>
              <a:ea typeface="+mn-ea"/>
              <a:cs typeface="+mn-cs"/>
            </a:endParaRPr>
          </a:p>
        </p:txBody>
      </p:sp>
      <p:sp>
        <p:nvSpPr>
          <p:cNvPr id="41" name="Title 12"/>
          <p:cNvSpPr txBox="1">
            <a:spLocks/>
          </p:cNvSpPr>
          <p:nvPr/>
        </p:nvSpPr>
        <p:spPr>
          <a:xfrm>
            <a:off x="501615" y="482600"/>
            <a:ext cx="11161444" cy="609397"/>
          </a:xfrm>
          <a:prstGeom prst="rect">
            <a:avLst/>
          </a:prstGeom>
        </p:spPr>
        <p:txBody>
          <a:bodyPr/>
          <a:lstStyle>
            <a:lvl1pPr algn="l" defTabSz="685624" rtl="0" eaLnBrk="1" latinLnBrk="0" hangingPunct="1">
              <a:lnSpc>
                <a:spcPct val="90000"/>
              </a:lnSpc>
              <a:spcBef>
                <a:spcPct val="0"/>
              </a:spcBef>
              <a:buNone/>
              <a:defRPr lang="en-US" sz="3300" b="0" kern="1200" cap="none" spc="-75"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pPr marL="0" marR="0" lvl="0" indent="0" algn="l" defTabSz="914142"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100" normalizeH="0" baseline="0" noProof="0" dirty="0" err="1">
                <a:ln w="3175">
                  <a:noFill/>
                </a:ln>
                <a:gradFill flip="none" rotWithShape="1">
                  <a:gsLst>
                    <a:gs pos="0">
                      <a:srgbClr val="292929"/>
                    </a:gs>
                    <a:gs pos="86000">
                      <a:srgbClr val="292929"/>
                    </a:gs>
                  </a:gsLst>
                  <a:lin ang="5400000" scaled="0"/>
                  <a:tileRect/>
                </a:gradFill>
                <a:effectLst/>
                <a:uLnTx/>
                <a:uFillTx/>
                <a:latin typeface="Segoe UI Light"/>
                <a:ea typeface="+mn-ea"/>
                <a:cs typeface="Arial" charset="0"/>
              </a:rPr>
              <a:t>Kenmerken</a:t>
            </a:r>
            <a:r>
              <a:rPr kumimoji="0" lang="en-US" sz="4400" b="0" i="0" u="none" strike="noStrike" kern="1200" cap="none" spc="-100" normalizeH="0" baseline="0" noProof="0" dirty="0">
                <a:ln w="3175">
                  <a:noFill/>
                </a:ln>
                <a:gradFill flip="none" rotWithShape="1">
                  <a:gsLst>
                    <a:gs pos="0">
                      <a:srgbClr val="292929"/>
                    </a:gs>
                    <a:gs pos="86000">
                      <a:srgbClr val="292929"/>
                    </a:gs>
                  </a:gsLst>
                  <a:lin ang="5400000" scaled="0"/>
                  <a:tileRect/>
                </a:gradFill>
                <a:effectLst/>
                <a:uLnTx/>
                <a:uFillTx/>
                <a:latin typeface="Segoe UI Light"/>
                <a:ea typeface="+mn-ea"/>
                <a:cs typeface="Arial" charset="0"/>
              </a:rPr>
              <a:t> van </a:t>
            </a:r>
            <a:r>
              <a:rPr kumimoji="0" lang="en-US" sz="4400" b="0" i="0" u="none" strike="noStrike" kern="1200" cap="none" spc="-100" normalizeH="0" baseline="0" noProof="0" dirty="0" err="1">
                <a:ln w="3175">
                  <a:noFill/>
                </a:ln>
                <a:gradFill flip="none" rotWithShape="1">
                  <a:gsLst>
                    <a:gs pos="0">
                      <a:srgbClr val="292929"/>
                    </a:gs>
                    <a:gs pos="86000">
                      <a:srgbClr val="292929"/>
                    </a:gs>
                  </a:gsLst>
                  <a:lin ang="5400000" scaled="0"/>
                  <a:tileRect/>
                </a:gradFill>
                <a:effectLst/>
                <a:uLnTx/>
                <a:uFillTx/>
                <a:latin typeface="Segoe UI Light"/>
                <a:ea typeface="+mn-ea"/>
                <a:cs typeface="Arial" charset="0"/>
              </a:rPr>
              <a:t>succesvolle</a:t>
            </a:r>
            <a:r>
              <a:rPr kumimoji="0" lang="en-US" sz="4400" b="0" i="0" u="none" strike="noStrike" kern="1200" cap="none" spc="-100" normalizeH="0" baseline="0" noProof="0" dirty="0">
                <a:ln w="3175">
                  <a:noFill/>
                </a:ln>
                <a:gradFill flip="none" rotWithShape="1">
                  <a:gsLst>
                    <a:gs pos="0">
                      <a:srgbClr val="292929"/>
                    </a:gs>
                    <a:gs pos="86000">
                      <a:srgbClr val="292929"/>
                    </a:gs>
                  </a:gsLst>
                  <a:lin ang="5400000" scaled="0"/>
                  <a:tileRect/>
                </a:gradFill>
                <a:effectLst/>
                <a:uLnTx/>
                <a:uFillTx/>
                <a:latin typeface="Segoe UI Light"/>
                <a:ea typeface="+mn-ea"/>
                <a:cs typeface="Arial" charset="0"/>
              </a:rPr>
              <a:t> communities</a:t>
            </a:r>
          </a:p>
        </p:txBody>
      </p:sp>
      <p:sp>
        <p:nvSpPr>
          <p:cNvPr id="5" name="TextBox 4"/>
          <p:cNvSpPr txBox="1"/>
          <p:nvPr/>
        </p:nvSpPr>
        <p:spPr>
          <a:xfrm>
            <a:off x="533400" y="1828800"/>
            <a:ext cx="10820400" cy="3600986"/>
          </a:xfrm>
          <a:prstGeom prst="rect">
            <a:avLst/>
          </a:prstGeom>
          <a:noFill/>
        </p:spPr>
        <p:txBody>
          <a:bodyPr wrap="square" lIns="0" tIns="0" rIns="0" bIns="0" rtlCol="0">
            <a:spAutoFit/>
          </a:bodyPr>
          <a:lstStyle/>
          <a:p>
            <a:r>
              <a:rPr lang="nl-NL" dirty="0">
                <a:gradFill>
                  <a:gsLst>
                    <a:gs pos="0">
                      <a:schemeClr val="tx1"/>
                    </a:gs>
                    <a:gs pos="86000">
                      <a:schemeClr val="tx1"/>
                    </a:gs>
                  </a:gsLst>
                  <a:lin ang="5400000" scaled="0"/>
                </a:gradFill>
              </a:rPr>
              <a:t>Vervolg kenmerken succesvolle </a:t>
            </a:r>
            <a:r>
              <a:rPr lang="nl-NL" dirty="0" err="1">
                <a:gradFill>
                  <a:gsLst>
                    <a:gs pos="0">
                      <a:schemeClr val="tx1"/>
                    </a:gs>
                    <a:gs pos="86000">
                      <a:schemeClr val="tx1"/>
                    </a:gs>
                  </a:gsLst>
                  <a:lin ang="5400000" scaled="0"/>
                </a:gradFill>
              </a:rPr>
              <a:t>communities</a:t>
            </a:r>
            <a:r>
              <a:rPr lang="nl-NL" dirty="0">
                <a:gradFill>
                  <a:gsLst>
                    <a:gs pos="0">
                      <a:schemeClr val="tx1"/>
                    </a:gs>
                    <a:gs pos="86000">
                      <a:schemeClr val="tx1"/>
                    </a:gs>
                  </a:gsLst>
                  <a:lin ang="5400000" scaled="0"/>
                </a:gradFill>
              </a:rPr>
              <a:t>:</a:t>
            </a:r>
          </a:p>
          <a:p>
            <a:pPr marL="342900" indent="-342900">
              <a:buFont typeface="+mj-lt"/>
              <a:buAutoNum type="arabicPeriod" startAt="2"/>
            </a:pPr>
            <a:endParaRPr lang="nl-NL" dirty="0">
              <a:gradFill>
                <a:gsLst>
                  <a:gs pos="0">
                    <a:schemeClr val="tx1"/>
                  </a:gs>
                  <a:gs pos="86000">
                    <a:schemeClr val="tx1"/>
                  </a:gs>
                </a:gsLst>
                <a:lin ang="5400000" scaled="0"/>
              </a:gradFill>
            </a:endParaRPr>
          </a:p>
          <a:p>
            <a:pPr marL="342900" indent="-342900">
              <a:buFont typeface="+mj-lt"/>
              <a:buAutoNum type="arabicPeriod" startAt="7"/>
            </a:pPr>
            <a:r>
              <a:rPr lang="nl-NL" b="1" dirty="0">
                <a:gradFill>
                  <a:gsLst>
                    <a:gs pos="0">
                      <a:schemeClr val="tx1"/>
                    </a:gs>
                    <a:gs pos="86000">
                      <a:schemeClr val="tx1"/>
                    </a:gs>
                  </a:gsLst>
                  <a:lin ang="5400000" scaled="0"/>
                </a:gradFill>
              </a:rPr>
              <a:t>Flexibiliteit</a:t>
            </a:r>
          </a:p>
          <a:p>
            <a:pPr marL="342900" indent="-342900">
              <a:buFont typeface="+mj-lt"/>
              <a:buAutoNum type="arabicPeriod" startAt="7"/>
            </a:pPr>
            <a:endParaRPr lang="nl-NL" dirty="0">
              <a:gradFill>
                <a:gsLst>
                  <a:gs pos="0">
                    <a:schemeClr val="tx1"/>
                  </a:gs>
                  <a:gs pos="86000">
                    <a:schemeClr val="tx1"/>
                  </a:gs>
                </a:gsLst>
                <a:lin ang="5400000" scaled="0"/>
              </a:gradFill>
            </a:endParaRPr>
          </a:p>
          <a:p>
            <a:r>
              <a:rPr lang="nl-NL" dirty="0">
                <a:gradFill>
                  <a:gsLst>
                    <a:gs pos="0">
                      <a:schemeClr val="tx1"/>
                    </a:gs>
                    <a:gs pos="86000">
                      <a:schemeClr val="tx1"/>
                    </a:gs>
                  </a:gsLst>
                  <a:lin ang="5400000" scaled="0"/>
                </a:gradFill>
              </a:rPr>
              <a:t>	Snel kunnen inspelen op ontwikkelingen in de community. Time </a:t>
            </a:r>
            <a:r>
              <a:rPr lang="nl-NL" dirty="0" err="1">
                <a:gradFill>
                  <a:gsLst>
                    <a:gs pos="0">
                      <a:schemeClr val="tx1"/>
                    </a:gs>
                    <a:gs pos="86000">
                      <a:schemeClr val="tx1"/>
                    </a:gs>
                  </a:gsLst>
                  <a:lin ang="5400000" scaled="0"/>
                </a:gradFill>
              </a:rPr>
              <a:t>to</a:t>
            </a:r>
            <a:r>
              <a:rPr lang="nl-NL" dirty="0">
                <a:gradFill>
                  <a:gsLst>
                    <a:gs pos="0">
                      <a:schemeClr val="tx1"/>
                    </a:gs>
                    <a:gs pos="86000">
                      <a:schemeClr val="tx1"/>
                    </a:gs>
                  </a:gsLst>
                  <a:lin ang="5400000" scaled="0"/>
                </a:gradFill>
              </a:rPr>
              <a:t> market van nieuwe ontwikkelingen 	moet kort zijn. Bijvoorbeeld Booking.com. Kleine, regionale ontwikkelteams die snel aanpassingen 	kunnen releasen.</a:t>
            </a:r>
          </a:p>
          <a:p>
            <a:endParaRPr lang="nl-NL" dirty="0">
              <a:gradFill>
                <a:gsLst>
                  <a:gs pos="0">
                    <a:schemeClr val="tx1"/>
                  </a:gs>
                  <a:gs pos="86000">
                    <a:schemeClr val="tx1"/>
                  </a:gs>
                </a:gsLst>
                <a:lin ang="5400000" scaled="0"/>
              </a:gradFill>
            </a:endParaRPr>
          </a:p>
          <a:p>
            <a:pPr marL="342900" indent="-342900">
              <a:buFont typeface="+mj-lt"/>
              <a:buAutoNum type="arabicPeriod" startAt="8"/>
            </a:pPr>
            <a:r>
              <a:rPr lang="nl-NL" b="1" dirty="0">
                <a:gradFill>
                  <a:gsLst>
                    <a:gs pos="0">
                      <a:schemeClr val="tx1"/>
                    </a:gs>
                    <a:gs pos="86000">
                      <a:schemeClr val="tx1"/>
                    </a:gs>
                  </a:gsLst>
                  <a:lin ang="5400000" scaled="0"/>
                </a:gradFill>
              </a:rPr>
              <a:t>Effectieve en dynamische algoritmen</a:t>
            </a:r>
          </a:p>
          <a:p>
            <a:endParaRPr lang="nl-NL" dirty="0">
              <a:gradFill>
                <a:gsLst>
                  <a:gs pos="0">
                    <a:schemeClr val="tx1"/>
                  </a:gs>
                  <a:gs pos="86000">
                    <a:schemeClr val="tx1"/>
                  </a:gs>
                </a:gsLst>
                <a:lin ang="5400000" scaled="0"/>
              </a:gradFill>
            </a:endParaRPr>
          </a:p>
          <a:p>
            <a:pPr lvl="2"/>
            <a:r>
              <a:rPr lang="nl-NL" dirty="0">
                <a:gradFill>
                  <a:gsLst>
                    <a:gs pos="0">
                      <a:schemeClr val="tx1"/>
                    </a:gs>
                    <a:gs pos="86000">
                      <a:schemeClr val="tx1"/>
                    </a:gs>
                  </a:gsLst>
                  <a:lin ang="5400000" scaled="0"/>
                </a:gradFill>
              </a:rPr>
              <a:t>Algoritmen voor zoeken en presenteren van data moeten aansluiten bij de behoeften van de gebruikersgroepen. Bijvoorbeeld Booking.com. Presentatie van data op de site wordt steeds gepersonaliseerd aan de hand van het zoek/boekverleden.</a:t>
            </a:r>
          </a:p>
        </p:txBody>
      </p:sp>
    </p:spTree>
    <p:extLst>
      <p:ext uri="{BB962C8B-B14F-4D97-AF65-F5344CB8AC3E}">
        <p14:creationId xmlns:p14="http://schemas.microsoft.com/office/powerpoint/2010/main" val="3434394652"/>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0" y="1228755"/>
            <a:ext cx="12192000" cy="5664200"/>
          </a:xfrm>
          <a:prstGeom prst="rect">
            <a:avLst/>
          </a:prstGeom>
          <a:solidFill>
            <a:schemeClr val="tx1">
              <a:lumMod val="10000"/>
              <a:lumOff val="90000"/>
            </a:scheme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121915" tIns="60957" rIns="121915" bIns="60957" numCol="1" rtlCol="0" anchor="ctr" anchorCtr="0" compatLnSpc="1">
            <a:prstTxWarp prst="textNoShape">
              <a:avLst/>
            </a:prstTxWarp>
          </a:bodyPr>
          <a:lstStyle/>
          <a:p>
            <a:pPr marL="0" marR="0" lvl="0" indent="0" algn="ctr" defTabSz="1218768" eaLnBrk="1" fontAlgn="base" latinLnBrk="0" hangingPunct="1">
              <a:lnSpc>
                <a:spcPct val="100000"/>
              </a:lnSpc>
              <a:spcBef>
                <a:spcPct val="0"/>
              </a:spcBef>
              <a:spcAft>
                <a:spcPct val="0"/>
              </a:spcAft>
              <a:buClrTx/>
              <a:buSzTx/>
              <a:buFontTx/>
              <a:buNone/>
              <a:tabLst/>
              <a:defRPr/>
            </a:pPr>
            <a:endParaRPr kumimoji="0" lang="en-US" sz="2667" b="0" i="0" u="none" strike="noStrike" kern="0" cap="none" spc="0" normalizeH="0" baseline="0" noProof="0" dirty="0">
              <a:ln>
                <a:noFill/>
              </a:ln>
              <a:gradFill>
                <a:gsLst>
                  <a:gs pos="0">
                    <a:srgbClr val="FFFFFF"/>
                  </a:gs>
                  <a:gs pos="100000">
                    <a:srgbClr val="FFFFFF"/>
                  </a:gs>
                </a:gsLst>
                <a:lin ang="5400000" scaled="0"/>
              </a:gradFill>
              <a:effectLst/>
              <a:uLnTx/>
              <a:uFillTx/>
            </a:endParaRPr>
          </a:p>
        </p:txBody>
      </p:sp>
      <p:sp>
        <p:nvSpPr>
          <p:cNvPr id="4" name="Title 12"/>
          <p:cNvSpPr txBox="1">
            <a:spLocks/>
          </p:cNvSpPr>
          <p:nvPr/>
        </p:nvSpPr>
        <p:spPr>
          <a:xfrm>
            <a:off x="501615" y="482600"/>
            <a:ext cx="11161444" cy="609397"/>
          </a:xfrm>
          <a:prstGeom prst="rect">
            <a:avLst/>
          </a:prstGeom>
        </p:spPr>
        <p:txBody>
          <a:bodyPr/>
          <a:lstStyle>
            <a:lvl1pPr algn="l" defTabSz="685624" rtl="0" eaLnBrk="1" latinLnBrk="0" hangingPunct="1">
              <a:lnSpc>
                <a:spcPct val="90000"/>
              </a:lnSpc>
              <a:spcBef>
                <a:spcPct val="0"/>
              </a:spcBef>
              <a:buNone/>
              <a:defRPr lang="en-US" sz="3300" b="0" kern="1200" cap="none" spc="-75"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pPr marL="0" marR="0" lvl="0" indent="0" algn="l" defTabSz="914142" rtl="0" eaLnBrk="1" fontAlgn="auto" latinLnBrk="0" hangingPunct="1">
              <a:lnSpc>
                <a:spcPct val="90000"/>
              </a:lnSpc>
              <a:spcBef>
                <a:spcPct val="0"/>
              </a:spcBef>
              <a:spcAft>
                <a:spcPts val="0"/>
              </a:spcAft>
              <a:buClrTx/>
              <a:buSzTx/>
              <a:buFontTx/>
              <a:buNone/>
              <a:tabLst/>
              <a:defRPr/>
            </a:pPr>
            <a:r>
              <a:rPr lang="en-US" sz="4400" spc="-100" dirty="0" err="1"/>
              <a:t>Netwerk</a:t>
            </a:r>
            <a:r>
              <a:rPr lang="en-US" sz="4400" spc="-100" dirty="0"/>
              <a:t> </a:t>
            </a:r>
            <a:r>
              <a:rPr lang="en-US" sz="4400" spc="-100" dirty="0" err="1"/>
              <a:t>effecten</a:t>
            </a:r>
            <a:r>
              <a:rPr lang="en-US" sz="4400" spc="-100" dirty="0"/>
              <a:t> </a:t>
            </a:r>
            <a:r>
              <a:rPr lang="en-US" sz="4400" spc="-100" dirty="0" err="1"/>
              <a:t>logistieke</a:t>
            </a:r>
            <a:r>
              <a:rPr lang="en-US" sz="4400" spc="-100" dirty="0"/>
              <a:t> </a:t>
            </a:r>
            <a:r>
              <a:rPr lang="en-US" sz="4400" spc="-100" dirty="0" err="1"/>
              <a:t>kete</a:t>
            </a:r>
            <a:r>
              <a:rPr lang="en-US" sz="4400" spc="-100" dirty="0"/>
              <a:t> </a:t>
            </a:r>
            <a:r>
              <a:rPr lang="en-US" sz="4400" spc="-100" dirty="0" err="1"/>
              <a:t>zeecontainers</a:t>
            </a:r>
            <a:endParaRPr kumimoji="0" lang="en-US" sz="4400" b="0" i="0" u="none" strike="noStrike" kern="1200" cap="none" spc="-100" normalizeH="0" baseline="0" noProof="0" dirty="0">
              <a:ln w="3175">
                <a:noFill/>
              </a:ln>
              <a:gradFill flip="none" rotWithShape="1">
                <a:gsLst>
                  <a:gs pos="0">
                    <a:schemeClr val="tx1"/>
                  </a:gs>
                  <a:gs pos="86000">
                    <a:schemeClr val="tx1"/>
                  </a:gs>
                </a:gsLst>
                <a:lin ang="5400000" scaled="0"/>
                <a:tileRect/>
              </a:gradFill>
              <a:effectLst/>
              <a:uLnTx/>
              <a:uFillTx/>
              <a:latin typeface="+mj-lt"/>
              <a:ea typeface="+mn-ea"/>
              <a:cs typeface="Arial" charset="0"/>
            </a:endParaRPr>
          </a:p>
        </p:txBody>
      </p:sp>
      <p:sp>
        <p:nvSpPr>
          <p:cNvPr id="5" name="Rectangle 4"/>
          <p:cNvSpPr/>
          <p:nvPr/>
        </p:nvSpPr>
        <p:spPr>
          <a:xfrm>
            <a:off x="32714" y="1327089"/>
            <a:ext cx="11450314" cy="923330"/>
          </a:xfrm>
          <a:prstGeom prst="rect">
            <a:avLst/>
          </a:prstGeom>
        </p:spPr>
        <p:txBody>
          <a:bodyPr wrap="none">
            <a:spAutoFit/>
          </a:bodyPr>
          <a:lstStyle/>
          <a:p>
            <a:r>
              <a:rPr lang="nl-NL" dirty="0">
                <a:solidFill>
                  <a:srgbClr val="444444"/>
                </a:solidFill>
                <a:latin typeface="Lato"/>
              </a:rPr>
              <a:t>Onderstaande tabel toont de potentiele netwerkeffecten van een synchromodale community voor de logistieke</a:t>
            </a:r>
          </a:p>
          <a:p>
            <a:r>
              <a:rPr lang="nl-NL" dirty="0">
                <a:solidFill>
                  <a:srgbClr val="444444"/>
                </a:solidFill>
                <a:latin typeface="Lato"/>
              </a:rPr>
              <a:t>Keten voor diepzee containers</a:t>
            </a:r>
          </a:p>
          <a:p>
            <a:endParaRPr lang="nl-NL" dirty="0"/>
          </a:p>
        </p:txBody>
      </p:sp>
      <p:graphicFrame>
        <p:nvGraphicFramePr>
          <p:cNvPr id="7" name="Table 6"/>
          <p:cNvGraphicFramePr>
            <a:graphicFrameLocks noGrp="1"/>
          </p:cNvGraphicFramePr>
          <p:nvPr>
            <p:extLst>
              <p:ext uri="{D42A27DB-BD31-4B8C-83A1-F6EECF244321}">
                <p14:modId xmlns:p14="http://schemas.microsoft.com/office/powerpoint/2010/main" val="168246088"/>
              </p:ext>
            </p:extLst>
          </p:nvPr>
        </p:nvGraphicFramePr>
        <p:xfrm>
          <a:off x="490518" y="1828800"/>
          <a:ext cx="8610599" cy="3636215"/>
        </p:xfrm>
        <a:graphic>
          <a:graphicData uri="http://schemas.openxmlformats.org/drawingml/2006/table">
            <a:tbl>
              <a:tblPr/>
              <a:tblGrid>
                <a:gridCol w="1395904">
                  <a:extLst>
                    <a:ext uri="{9D8B030D-6E8A-4147-A177-3AD203B41FA5}">
                      <a16:colId xmlns:a16="http://schemas.microsoft.com/office/drawing/2014/main" val="992071509"/>
                    </a:ext>
                  </a:extLst>
                </a:gridCol>
                <a:gridCol w="762436">
                  <a:extLst>
                    <a:ext uri="{9D8B030D-6E8A-4147-A177-3AD203B41FA5}">
                      <a16:colId xmlns:a16="http://schemas.microsoft.com/office/drawing/2014/main" val="992339189"/>
                    </a:ext>
                  </a:extLst>
                </a:gridCol>
                <a:gridCol w="925544">
                  <a:extLst>
                    <a:ext uri="{9D8B030D-6E8A-4147-A177-3AD203B41FA5}">
                      <a16:colId xmlns:a16="http://schemas.microsoft.com/office/drawing/2014/main" val="2046948820"/>
                    </a:ext>
                  </a:extLst>
                </a:gridCol>
                <a:gridCol w="1016581">
                  <a:extLst>
                    <a:ext uri="{9D8B030D-6E8A-4147-A177-3AD203B41FA5}">
                      <a16:colId xmlns:a16="http://schemas.microsoft.com/office/drawing/2014/main" val="4063862750"/>
                    </a:ext>
                  </a:extLst>
                </a:gridCol>
                <a:gridCol w="955891">
                  <a:extLst>
                    <a:ext uri="{9D8B030D-6E8A-4147-A177-3AD203B41FA5}">
                      <a16:colId xmlns:a16="http://schemas.microsoft.com/office/drawing/2014/main" val="3130691928"/>
                    </a:ext>
                  </a:extLst>
                </a:gridCol>
                <a:gridCol w="743470">
                  <a:extLst>
                    <a:ext uri="{9D8B030D-6E8A-4147-A177-3AD203B41FA5}">
                      <a16:colId xmlns:a16="http://schemas.microsoft.com/office/drawing/2014/main" val="1791782894"/>
                    </a:ext>
                  </a:extLst>
                </a:gridCol>
                <a:gridCol w="671399">
                  <a:extLst>
                    <a:ext uri="{9D8B030D-6E8A-4147-A177-3AD203B41FA5}">
                      <a16:colId xmlns:a16="http://schemas.microsoft.com/office/drawing/2014/main" val="1119245220"/>
                    </a:ext>
                  </a:extLst>
                </a:gridCol>
                <a:gridCol w="955891">
                  <a:extLst>
                    <a:ext uri="{9D8B030D-6E8A-4147-A177-3AD203B41FA5}">
                      <a16:colId xmlns:a16="http://schemas.microsoft.com/office/drawing/2014/main" val="2374836515"/>
                    </a:ext>
                  </a:extLst>
                </a:gridCol>
                <a:gridCol w="394494">
                  <a:extLst>
                    <a:ext uri="{9D8B030D-6E8A-4147-A177-3AD203B41FA5}">
                      <a16:colId xmlns:a16="http://schemas.microsoft.com/office/drawing/2014/main" val="3861593788"/>
                    </a:ext>
                  </a:extLst>
                </a:gridCol>
                <a:gridCol w="409668">
                  <a:extLst>
                    <a:ext uri="{9D8B030D-6E8A-4147-A177-3AD203B41FA5}">
                      <a16:colId xmlns:a16="http://schemas.microsoft.com/office/drawing/2014/main" val="3825287392"/>
                    </a:ext>
                  </a:extLst>
                </a:gridCol>
                <a:gridCol w="379321">
                  <a:extLst>
                    <a:ext uri="{9D8B030D-6E8A-4147-A177-3AD203B41FA5}">
                      <a16:colId xmlns:a16="http://schemas.microsoft.com/office/drawing/2014/main" val="1284388133"/>
                    </a:ext>
                  </a:extLst>
                </a:gridCol>
              </a:tblGrid>
              <a:tr h="849996">
                <a:tc>
                  <a:txBody>
                    <a:bodyPr/>
                    <a:lstStyle/>
                    <a:p>
                      <a:pPr algn="l" fontAlgn="b"/>
                      <a:endParaRPr lang="nl-NL" sz="1400" b="0" i="0" u="none" strike="noStrike" dirty="0">
                        <a:solidFill>
                          <a:srgbClr val="000000"/>
                        </a:solidFill>
                        <a:effectLst/>
                        <a:latin typeface="Calibri" panose="020F0502020204030204" pitchFamily="34" charset="0"/>
                      </a:endParaRPr>
                    </a:p>
                  </a:txBody>
                  <a:tcPr marL="6668" marR="6668" marT="6668" marB="0" anchor="b">
                    <a:lnL>
                      <a:noFill/>
                    </a:lnL>
                    <a:lnR>
                      <a:noFill/>
                    </a:lnR>
                    <a:lnT>
                      <a:noFill/>
                    </a:lnT>
                    <a:lnB>
                      <a:noFill/>
                    </a:lnB>
                  </a:tcPr>
                </a:tc>
                <a:tc>
                  <a:txBody>
                    <a:bodyPr/>
                    <a:lstStyle/>
                    <a:p>
                      <a:pPr algn="l" fontAlgn="b"/>
                      <a:r>
                        <a:rPr lang="nl-NL" sz="1400" b="0" i="0" u="none" strike="noStrike" dirty="0">
                          <a:solidFill>
                            <a:srgbClr val="000000"/>
                          </a:solidFill>
                          <a:effectLst/>
                          <a:latin typeface="Calibri" panose="020F0502020204030204" pitchFamily="34" charset="0"/>
                        </a:rPr>
                        <a:t>Verladers</a:t>
                      </a:r>
                    </a:p>
                  </a:txBody>
                  <a:tcPr marL="6668" marR="6668" marT="6668" marB="0" anchor="b">
                    <a:lnL>
                      <a:noFill/>
                    </a:lnL>
                    <a:lnR>
                      <a:noFill/>
                    </a:lnR>
                    <a:lnT>
                      <a:noFill/>
                    </a:lnT>
                    <a:lnB>
                      <a:noFill/>
                    </a:lnB>
                  </a:tcPr>
                </a:tc>
                <a:tc>
                  <a:txBody>
                    <a:bodyPr/>
                    <a:lstStyle/>
                    <a:p>
                      <a:pPr algn="l" fontAlgn="b"/>
                      <a:r>
                        <a:rPr lang="nl-NL" sz="1400" b="0" i="0" u="none" strike="noStrike" dirty="0">
                          <a:solidFill>
                            <a:srgbClr val="000000"/>
                          </a:solidFill>
                          <a:effectLst/>
                          <a:latin typeface="Calibri" panose="020F0502020204030204" pitchFamily="34" charset="0"/>
                        </a:rPr>
                        <a:t>Expediteurs</a:t>
                      </a:r>
                    </a:p>
                  </a:txBody>
                  <a:tcPr marL="6668" marR="6668" marT="6668" marB="0" anchor="b">
                    <a:lnL>
                      <a:noFill/>
                    </a:lnL>
                    <a:lnR>
                      <a:noFill/>
                    </a:lnR>
                    <a:lnT>
                      <a:noFill/>
                    </a:lnT>
                    <a:lnB>
                      <a:noFill/>
                    </a:lnB>
                  </a:tcPr>
                </a:tc>
                <a:tc>
                  <a:txBody>
                    <a:bodyPr/>
                    <a:lstStyle/>
                    <a:p>
                      <a:pPr algn="l" fontAlgn="b"/>
                      <a:r>
                        <a:rPr lang="nl-NL" sz="1400" b="0" i="0" u="none" strike="noStrike" dirty="0">
                          <a:solidFill>
                            <a:srgbClr val="000000"/>
                          </a:solidFill>
                          <a:effectLst/>
                          <a:latin typeface="Calibri" panose="020F0502020204030204" pitchFamily="34" charset="0"/>
                        </a:rPr>
                        <a:t>Inland terminals</a:t>
                      </a:r>
                    </a:p>
                  </a:txBody>
                  <a:tcPr marL="6668" marR="6668" marT="6668" marB="0" anchor="b">
                    <a:lnL>
                      <a:noFill/>
                    </a:lnL>
                    <a:lnR>
                      <a:noFill/>
                    </a:lnR>
                    <a:lnT>
                      <a:noFill/>
                    </a:lnT>
                    <a:lnB>
                      <a:noFill/>
                    </a:lnB>
                  </a:tcPr>
                </a:tc>
                <a:tc>
                  <a:txBody>
                    <a:bodyPr/>
                    <a:lstStyle/>
                    <a:p>
                      <a:pPr algn="l" fontAlgn="b"/>
                      <a:r>
                        <a:rPr lang="nl-NL" sz="1400" b="0" i="0" u="none" strike="noStrike">
                          <a:solidFill>
                            <a:srgbClr val="000000"/>
                          </a:solidFill>
                          <a:effectLst/>
                          <a:latin typeface="Calibri" panose="020F0502020204030204" pitchFamily="34" charset="0"/>
                        </a:rPr>
                        <a:t>Barge operators</a:t>
                      </a:r>
                    </a:p>
                  </a:txBody>
                  <a:tcPr marL="6668" marR="6668" marT="6668" marB="0" anchor="b">
                    <a:lnL>
                      <a:noFill/>
                    </a:lnL>
                    <a:lnR>
                      <a:noFill/>
                    </a:lnR>
                    <a:lnT>
                      <a:noFill/>
                    </a:lnT>
                    <a:lnB>
                      <a:noFill/>
                    </a:lnB>
                  </a:tcPr>
                </a:tc>
                <a:tc>
                  <a:txBody>
                    <a:bodyPr/>
                    <a:lstStyle/>
                    <a:p>
                      <a:pPr algn="l" fontAlgn="b"/>
                      <a:r>
                        <a:rPr lang="nl-NL" sz="1400" b="0" i="0" u="none" strike="noStrike">
                          <a:solidFill>
                            <a:srgbClr val="000000"/>
                          </a:solidFill>
                          <a:effectLst/>
                          <a:latin typeface="Calibri" panose="020F0502020204030204" pitchFamily="34" charset="0"/>
                        </a:rPr>
                        <a:t>Rail operators</a:t>
                      </a:r>
                    </a:p>
                  </a:txBody>
                  <a:tcPr marL="6668" marR="6668" marT="6668" marB="0" anchor="b">
                    <a:lnL>
                      <a:noFill/>
                    </a:lnL>
                    <a:lnR>
                      <a:noFill/>
                    </a:lnR>
                    <a:lnT>
                      <a:noFill/>
                    </a:lnT>
                    <a:lnB>
                      <a:noFill/>
                    </a:lnB>
                  </a:tcPr>
                </a:tc>
                <a:tc>
                  <a:txBody>
                    <a:bodyPr/>
                    <a:lstStyle/>
                    <a:p>
                      <a:pPr algn="l" fontAlgn="b"/>
                      <a:r>
                        <a:rPr lang="nl-NL" sz="1400" b="0" i="0" u="none" strike="noStrike">
                          <a:solidFill>
                            <a:srgbClr val="000000"/>
                          </a:solidFill>
                          <a:effectLst/>
                          <a:latin typeface="Calibri" panose="020F0502020204030204" pitchFamily="34" charset="0"/>
                        </a:rPr>
                        <a:t>Truckers</a:t>
                      </a:r>
                    </a:p>
                  </a:txBody>
                  <a:tcPr marL="6668" marR="6668" marT="6668" marB="0" anchor="b">
                    <a:lnL>
                      <a:noFill/>
                    </a:lnL>
                    <a:lnR>
                      <a:noFill/>
                    </a:lnR>
                    <a:lnT>
                      <a:noFill/>
                    </a:lnT>
                    <a:lnB>
                      <a:noFill/>
                    </a:lnB>
                  </a:tcPr>
                </a:tc>
                <a:tc>
                  <a:txBody>
                    <a:bodyPr/>
                    <a:lstStyle/>
                    <a:p>
                      <a:pPr algn="l" fontAlgn="b"/>
                      <a:r>
                        <a:rPr lang="nl-NL" sz="1400" b="0" i="0" u="none" strike="noStrike">
                          <a:solidFill>
                            <a:srgbClr val="000000"/>
                          </a:solidFill>
                          <a:effectLst/>
                          <a:latin typeface="Calibri" panose="020F0502020204030204" pitchFamily="34" charset="0"/>
                        </a:rPr>
                        <a:t>Diepzee terminals</a:t>
                      </a:r>
                    </a:p>
                  </a:txBody>
                  <a:tcPr marL="6668" marR="6668" marT="6668" marB="0" anchor="b">
                    <a:lnL>
                      <a:noFill/>
                    </a:lnL>
                    <a:lnR>
                      <a:noFill/>
                    </a:lnR>
                    <a:lnT>
                      <a:noFill/>
                    </a:lnT>
                    <a:lnB>
                      <a:noFill/>
                    </a:lnB>
                  </a:tcPr>
                </a:tc>
                <a:tc>
                  <a:txBody>
                    <a:bodyPr/>
                    <a:lstStyle/>
                    <a:p>
                      <a:pPr algn="ctr" fontAlgn="b"/>
                      <a:r>
                        <a:rPr lang="nl-NL" sz="1400" b="0" i="0" u="none" strike="noStrike" dirty="0">
                          <a:solidFill>
                            <a:srgbClr val="000000"/>
                          </a:solidFill>
                          <a:effectLst/>
                          <a:latin typeface="Calibri" panose="020F0502020204030204" pitchFamily="34" charset="0"/>
                        </a:rPr>
                        <a:t>--</a:t>
                      </a:r>
                    </a:p>
                  </a:txBody>
                  <a:tcPr marL="6668" marR="6668" marT="6668" marB="0" anchor="b">
                    <a:lnL>
                      <a:noFill/>
                    </a:lnL>
                    <a:lnR>
                      <a:noFill/>
                    </a:lnR>
                    <a:lnT>
                      <a:noFill/>
                    </a:lnT>
                    <a:lnB>
                      <a:noFill/>
                    </a:lnB>
                  </a:tcPr>
                </a:tc>
                <a:tc>
                  <a:txBody>
                    <a:bodyPr/>
                    <a:lstStyle/>
                    <a:p>
                      <a:pPr algn="ctr" fontAlgn="b"/>
                      <a:r>
                        <a:rPr lang="nl-NL" sz="1400" b="0" i="0" u="none" strike="noStrike">
                          <a:solidFill>
                            <a:srgbClr val="000000"/>
                          </a:solidFill>
                          <a:effectLst/>
                          <a:latin typeface="Calibri" panose="020F0502020204030204" pitchFamily="34" charset="0"/>
                        </a:rPr>
                        <a:t>+-</a:t>
                      </a:r>
                    </a:p>
                  </a:txBody>
                  <a:tcPr marL="6668" marR="6668" marT="6668" marB="0" anchor="b">
                    <a:lnL>
                      <a:noFill/>
                    </a:lnL>
                    <a:lnR>
                      <a:noFill/>
                    </a:lnR>
                    <a:lnT>
                      <a:noFill/>
                    </a:lnT>
                    <a:lnB>
                      <a:noFill/>
                    </a:lnB>
                  </a:tcPr>
                </a:tc>
                <a:tc>
                  <a:txBody>
                    <a:bodyPr/>
                    <a:lstStyle/>
                    <a:p>
                      <a:pPr algn="ctr" fontAlgn="b"/>
                      <a:r>
                        <a:rPr lang="nl-NL" sz="1400" b="0" i="0" u="none" strike="noStrike" dirty="0">
                          <a:solidFill>
                            <a:srgbClr val="000000"/>
                          </a:solidFill>
                          <a:effectLst/>
                          <a:latin typeface="Calibri" panose="020F0502020204030204" pitchFamily="34" charset="0"/>
                        </a:rPr>
                        <a:t>++</a:t>
                      </a:r>
                    </a:p>
                  </a:txBody>
                  <a:tcPr marL="6668" marR="6668" marT="6668" marB="0" anchor="b">
                    <a:lnL>
                      <a:noFill/>
                    </a:lnL>
                    <a:lnR>
                      <a:noFill/>
                    </a:lnR>
                    <a:lnT>
                      <a:noFill/>
                    </a:lnT>
                    <a:lnB>
                      <a:noFill/>
                    </a:lnB>
                  </a:tcPr>
                </a:tc>
                <a:extLst>
                  <a:ext uri="{0D108BD9-81ED-4DB2-BD59-A6C34878D82A}">
                    <a16:rowId xmlns:a16="http://schemas.microsoft.com/office/drawing/2014/main" val="1404314030"/>
                  </a:ext>
                </a:extLst>
              </a:tr>
              <a:tr h="220028">
                <a:tc>
                  <a:txBody>
                    <a:bodyPr/>
                    <a:lstStyle/>
                    <a:p>
                      <a:pPr algn="l" fontAlgn="b"/>
                      <a:r>
                        <a:rPr lang="nl-NL" sz="1400" b="0" i="0" u="none" strike="noStrike" dirty="0">
                          <a:solidFill>
                            <a:srgbClr val="000000"/>
                          </a:solidFill>
                          <a:effectLst/>
                          <a:latin typeface="Calibri" panose="020F0502020204030204" pitchFamily="34" charset="0"/>
                        </a:rPr>
                        <a:t>Verladers</a:t>
                      </a:r>
                    </a:p>
                  </a:txBody>
                  <a:tcPr marL="6668" marR="6668" marT="6668" marB="0" anchor="b">
                    <a:lnL>
                      <a:noFill/>
                    </a:lnL>
                    <a:lnR>
                      <a:noFill/>
                    </a:lnR>
                    <a:lnT>
                      <a:noFill/>
                    </a:lnT>
                    <a:lnB>
                      <a:noFill/>
                    </a:lnB>
                  </a:tcPr>
                </a:tc>
                <a:tc>
                  <a:txBody>
                    <a:bodyPr/>
                    <a:lstStyle/>
                    <a:p>
                      <a:pPr algn="ctr" fontAlgn="ctr"/>
                      <a:r>
                        <a:rPr lang="nl-NL" sz="1400" b="0" i="0" u="none" strike="noStrike" dirty="0">
                          <a:solidFill>
                            <a:srgbClr val="000000"/>
                          </a:solidFill>
                          <a:effectLst/>
                          <a:latin typeface="Calibri" panose="020F0502020204030204" pitchFamily="34" charset="0"/>
                        </a:rPr>
                        <a:t>+-</a:t>
                      </a:r>
                    </a:p>
                  </a:txBody>
                  <a:tcPr marL="6668" marR="6668" marT="6668" marB="0" anchor="ctr">
                    <a:lnL>
                      <a:noFill/>
                    </a:lnL>
                    <a:lnR>
                      <a:noFill/>
                    </a:lnR>
                    <a:lnT>
                      <a:noFill/>
                    </a:lnT>
                    <a:lnB>
                      <a:noFill/>
                    </a:lnB>
                    <a:solidFill>
                      <a:srgbClr val="E7E6E6"/>
                    </a:solidFill>
                  </a:tcPr>
                </a:tc>
                <a:tc>
                  <a:txBody>
                    <a:bodyPr/>
                    <a:lstStyle/>
                    <a:p>
                      <a:pPr algn="ctr" fontAlgn="ctr"/>
                      <a:r>
                        <a:rPr lang="nl-NL" sz="1400" b="0" i="0" u="none" strike="noStrike" dirty="0">
                          <a:solidFill>
                            <a:srgbClr val="000000"/>
                          </a:solidFill>
                          <a:effectLst/>
                          <a:latin typeface="Calibri" panose="020F0502020204030204" pitchFamily="34" charset="0"/>
                        </a:rPr>
                        <a:t>++</a:t>
                      </a:r>
                    </a:p>
                  </a:txBody>
                  <a:tcPr marL="6668" marR="6668" marT="6668" marB="0" anchor="ctr">
                    <a:lnL>
                      <a:noFill/>
                    </a:lnL>
                    <a:lnR>
                      <a:noFill/>
                    </a:lnR>
                    <a:lnT>
                      <a:noFill/>
                    </a:lnT>
                    <a:lnB>
                      <a:noFill/>
                    </a:lnB>
                    <a:solidFill>
                      <a:srgbClr val="FFFFCC"/>
                    </a:solidFill>
                  </a:tcPr>
                </a:tc>
                <a:tc>
                  <a:txBody>
                    <a:bodyPr/>
                    <a:lstStyle/>
                    <a:p>
                      <a:pPr algn="ctr" fontAlgn="ctr"/>
                      <a:r>
                        <a:rPr lang="nl-NL" sz="1400" b="0" i="0" u="none" strike="noStrike" dirty="0">
                          <a:solidFill>
                            <a:srgbClr val="000000"/>
                          </a:solidFill>
                          <a:effectLst/>
                          <a:latin typeface="Calibri" panose="020F0502020204030204" pitchFamily="34" charset="0"/>
                        </a:rPr>
                        <a:t>+-</a:t>
                      </a:r>
                    </a:p>
                  </a:txBody>
                  <a:tcPr marL="6668" marR="6668" marT="6668" marB="0" anchor="ctr">
                    <a:lnL>
                      <a:noFill/>
                    </a:lnL>
                    <a:lnR>
                      <a:noFill/>
                    </a:lnR>
                    <a:lnT>
                      <a:noFill/>
                    </a:lnT>
                    <a:lnB>
                      <a:noFill/>
                    </a:lnB>
                    <a:solidFill>
                      <a:srgbClr val="FFFFCC"/>
                    </a:solidFill>
                  </a:tcPr>
                </a:tc>
                <a:tc>
                  <a:txBody>
                    <a:bodyPr/>
                    <a:lstStyle/>
                    <a:p>
                      <a:pPr algn="ctr" fontAlgn="ctr"/>
                      <a:r>
                        <a:rPr lang="nl-NL" sz="1400" b="0" i="0" u="none" strike="noStrike" dirty="0">
                          <a:solidFill>
                            <a:srgbClr val="000000"/>
                          </a:solidFill>
                          <a:effectLst/>
                          <a:latin typeface="Calibri" panose="020F0502020204030204" pitchFamily="34" charset="0"/>
                        </a:rPr>
                        <a:t>--</a:t>
                      </a:r>
                    </a:p>
                  </a:txBody>
                  <a:tcPr marL="6668" marR="6668" marT="6668" marB="0" anchor="ctr">
                    <a:lnL>
                      <a:noFill/>
                    </a:lnL>
                    <a:lnR>
                      <a:noFill/>
                    </a:lnR>
                    <a:lnT>
                      <a:noFill/>
                    </a:lnT>
                    <a:lnB>
                      <a:noFill/>
                    </a:lnB>
                    <a:solidFill>
                      <a:srgbClr val="FFFFCC"/>
                    </a:solidFill>
                  </a:tcPr>
                </a:tc>
                <a:tc>
                  <a:txBody>
                    <a:bodyPr/>
                    <a:lstStyle/>
                    <a:p>
                      <a:pPr algn="ctr" fontAlgn="ctr"/>
                      <a:r>
                        <a:rPr lang="nl-NL" sz="1400" b="0" i="0" u="none" strike="noStrike" dirty="0">
                          <a:solidFill>
                            <a:srgbClr val="000000"/>
                          </a:solidFill>
                          <a:effectLst/>
                          <a:latin typeface="Calibri" panose="020F0502020204030204" pitchFamily="34" charset="0"/>
                        </a:rPr>
                        <a:t>--</a:t>
                      </a:r>
                    </a:p>
                  </a:txBody>
                  <a:tcPr marL="6668" marR="6668" marT="6668" marB="0" anchor="ctr">
                    <a:lnL>
                      <a:noFill/>
                    </a:lnL>
                    <a:lnR>
                      <a:noFill/>
                    </a:lnR>
                    <a:lnT>
                      <a:noFill/>
                    </a:lnT>
                    <a:lnB>
                      <a:noFill/>
                    </a:lnB>
                    <a:solidFill>
                      <a:srgbClr val="FFFFCC"/>
                    </a:solidFill>
                  </a:tcPr>
                </a:tc>
                <a:tc>
                  <a:txBody>
                    <a:bodyPr/>
                    <a:lstStyle/>
                    <a:p>
                      <a:pPr algn="ctr" fontAlgn="ctr"/>
                      <a:r>
                        <a:rPr lang="nl-NL" sz="1400" b="0" i="0" u="none" strike="noStrike" dirty="0">
                          <a:solidFill>
                            <a:srgbClr val="000000"/>
                          </a:solidFill>
                          <a:effectLst/>
                          <a:latin typeface="Calibri" panose="020F0502020204030204" pitchFamily="34" charset="0"/>
                        </a:rPr>
                        <a:t>+-</a:t>
                      </a:r>
                    </a:p>
                  </a:txBody>
                  <a:tcPr marL="6668" marR="6668" marT="6668" marB="0" anchor="ctr">
                    <a:lnL>
                      <a:noFill/>
                    </a:lnL>
                    <a:lnR>
                      <a:noFill/>
                    </a:lnR>
                    <a:lnT>
                      <a:noFill/>
                    </a:lnT>
                    <a:lnB>
                      <a:noFill/>
                    </a:lnB>
                    <a:solidFill>
                      <a:srgbClr val="FFFFCC"/>
                    </a:solidFill>
                  </a:tcPr>
                </a:tc>
                <a:tc>
                  <a:txBody>
                    <a:bodyPr/>
                    <a:lstStyle/>
                    <a:p>
                      <a:pPr algn="ctr" fontAlgn="ctr"/>
                      <a:r>
                        <a:rPr lang="nl-NL" sz="1400" b="0" i="0" u="none" strike="noStrike" dirty="0">
                          <a:solidFill>
                            <a:srgbClr val="000000"/>
                          </a:solidFill>
                          <a:effectLst/>
                          <a:latin typeface="Calibri" panose="020F0502020204030204" pitchFamily="34" charset="0"/>
                        </a:rPr>
                        <a:t>+-</a:t>
                      </a:r>
                    </a:p>
                  </a:txBody>
                  <a:tcPr marL="6668" marR="6668" marT="6668" marB="0" anchor="ctr">
                    <a:lnL>
                      <a:noFill/>
                    </a:lnL>
                    <a:lnR>
                      <a:noFill/>
                    </a:lnR>
                    <a:lnT>
                      <a:noFill/>
                    </a:lnT>
                    <a:lnB>
                      <a:noFill/>
                    </a:lnB>
                    <a:solidFill>
                      <a:srgbClr val="FFFFCC"/>
                    </a:solidFill>
                  </a:tcPr>
                </a:tc>
                <a:tc>
                  <a:txBody>
                    <a:bodyPr/>
                    <a:lstStyle/>
                    <a:p>
                      <a:pPr algn="ctr" fontAlgn="b"/>
                      <a:r>
                        <a:rPr lang="nl-NL" sz="1400" b="0" i="0" u="none" strike="noStrike" dirty="0">
                          <a:solidFill>
                            <a:srgbClr val="000000"/>
                          </a:solidFill>
                          <a:effectLst/>
                          <a:latin typeface="Calibri" panose="020F0502020204030204" pitchFamily="34" charset="0"/>
                        </a:rPr>
                        <a:t>2</a:t>
                      </a:r>
                    </a:p>
                  </a:txBody>
                  <a:tcPr marL="6668" marR="6668" marT="6668" marB="0" anchor="b">
                    <a:lnL>
                      <a:noFill/>
                    </a:lnL>
                    <a:lnR>
                      <a:noFill/>
                    </a:lnR>
                    <a:lnT>
                      <a:noFill/>
                    </a:lnT>
                    <a:lnB>
                      <a:noFill/>
                    </a:lnB>
                  </a:tcPr>
                </a:tc>
                <a:tc>
                  <a:txBody>
                    <a:bodyPr/>
                    <a:lstStyle/>
                    <a:p>
                      <a:pPr algn="ctr" fontAlgn="b"/>
                      <a:r>
                        <a:rPr lang="nl-NL" sz="1400" b="0" i="0" u="none" strike="noStrike" dirty="0">
                          <a:solidFill>
                            <a:srgbClr val="000000"/>
                          </a:solidFill>
                          <a:effectLst/>
                          <a:latin typeface="Calibri" panose="020F0502020204030204" pitchFamily="34" charset="0"/>
                        </a:rPr>
                        <a:t>4</a:t>
                      </a:r>
                    </a:p>
                  </a:txBody>
                  <a:tcPr marL="6668" marR="6668" marT="6668" marB="0" anchor="b">
                    <a:lnL>
                      <a:noFill/>
                    </a:lnL>
                    <a:lnR>
                      <a:noFill/>
                    </a:lnR>
                    <a:lnT>
                      <a:noFill/>
                    </a:lnT>
                    <a:lnB>
                      <a:noFill/>
                    </a:lnB>
                  </a:tcPr>
                </a:tc>
                <a:tc>
                  <a:txBody>
                    <a:bodyPr/>
                    <a:lstStyle/>
                    <a:p>
                      <a:pPr algn="ctr" fontAlgn="b"/>
                      <a:r>
                        <a:rPr lang="nl-NL" sz="1400" b="0" i="0" u="none" strike="noStrike" dirty="0">
                          <a:solidFill>
                            <a:srgbClr val="000000"/>
                          </a:solidFill>
                          <a:effectLst/>
                          <a:latin typeface="Calibri" panose="020F0502020204030204" pitchFamily="34" charset="0"/>
                        </a:rPr>
                        <a:t>1</a:t>
                      </a:r>
                    </a:p>
                  </a:txBody>
                  <a:tcPr marL="6668" marR="6668" marT="6668" marB="0" anchor="b">
                    <a:lnL>
                      <a:noFill/>
                    </a:lnL>
                    <a:lnR>
                      <a:noFill/>
                    </a:lnR>
                    <a:lnT>
                      <a:noFill/>
                    </a:lnT>
                    <a:lnB>
                      <a:noFill/>
                    </a:lnB>
                  </a:tcPr>
                </a:tc>
                <a:extLst>
                  <a:ext uri="{0D108BD9-81ED-4DB2-BD59-A6C34878D82A}">
                    <a16:rowId xmlns:a16="http://schemas.microsoft.com/office/drawing/2014/main" val="2311944891"/>
                  </a:ext>
                </a:extLst>
              </a:tr>
              <a:tr h="280191">
                <a:tc>
                  <a:txBody>
                    <a:bodyPr/>
                    <a:lstStyle/>
                    <a:p>
                      <a:pPr algn="l" fontAlgn="b"/>
                      <a:r>
                        <a:rPr lang="nl-NL" sz="1400" b="0" i="0" u="none" strike="noStrike">
                          <a:solidFill>
                            <a:srgbClr val="000000"/>
                          </a:solidFill>
                          <a:effectLst/>
                          <a:latin typeface="Calibri" panose="020F0502020204030204" pitchFamily="34" charset="0"/>
                        </a:rPr>
                        <a:t>Expediteurs</a:t>
                      </a:r>
                    </a:p>
                  </a:txBody>
                  <a:tcPr marL="6668" marR="6668" marT="6668" marB="0" anchor="b">
                    <a:lnL>
                      <a:noFill/>
                    </a:lnL>
                    <a:lnR>
                      <a:noFill/>
                    </a:lnR>
                    <a:lnT>
                      <a:noFill/>
                    </a:lnT>
                    <a:lnB>
                      <a:noFill/>
                    </a:lnB>
                  </a:tcPr>
                </a:tc>
                <a:tc>
                  <a:txBody>
                    <a:bodyPr/>
                    <a:lstStyle/>
                    <a:p>
                      <a:pPr algn="ctr" fontAlgn="ctr"/>
                      <a:r>
                        <a:rPr lang="nl-NL" sz="1400" b="0" i="0" u="none" strike="noStrike">
                          <a:solidFill>
                            <a:srgbClr val="000000"/>
                          </a:solidFill>
                          <a:effectLst/>
                          <a:latin typeface="Calibri" panose="020F0502020204030204" pitchFamily="34" charset="0"/>
                        </a:rPr>
                        <a:t>++</a:t>
                      </a:r>
                    </a:p>
                  </a:txBody>
                  <a:tcPr marL="6668" marR="6668" marT="6668" marB="0" anchor="ctr">
                    <a:lnL>
                      <a:noFill/>
                    </a:lnL>
                    <a:lnR>
                      <a:noFill/>
                    </a:lnR>
                    <a:lnT>
                      <a:noFill/>
                    </a:lnT>
                    <a:lnB>
                      <a:noFill/>
                    </a:lnB>
                    <a:solidFill>
                      <a:srgbClr val="FFFFCC"/>
                    </a:solidFill>
                  </a:tcPr>
                </a:tc>
                <a:tc>
                  <a:txBody>
                    <a:bodyPr/>
                    <a:lstStyle/>
                    <a:p>
                      <a:pPr algn="ctr" fontAlgn="ctr"/>
                      <a:r>
                        <a:rPr lang="nl-NL" sz="1400" b="0" i="0" u="none" strike="noStrike" dirty="0">
                          <a:solidFill>
                            <a:srgbClr val="000000"/>
                          </a:solidFill>
                          <a:effectLst/>
                          <a:latin typeface="Calibri" panose="020F0502020204030204" pitchFamily="34" charset="0"/>
                        </a:rPr>
                        <a:t>+-</a:t>
                      </a:r>
                    </a:p>
                  </a:txBody>
                  <a:tcPr marL="6668" marR="6668" marT="6668" marB="0" anchor="ctr">
                    <a:lnL>
                      <a:noFill/>
                    </a:lnL>
                    <a:lnR>
                      <a:noFill/>
                    </a:lnR>
                    <a:lnT>
                      <a:noFill/>
                    </a:lnT>
                    <a:lnB>
                      <a:noFill/>
                    </a:lnB>
                    <a:solidFill>
                      <a:srgbClr val="E7E6E6"/>
                    </a:solidFill>
                  </a:tcPr>
                </a:tc>
                <a:tc>
                  <a:txBody>
                    <a:bodyPr/>
                    <a:lstStyle/>
                    <a:p>
                      <a:pPr algn="ctr" fontAlgn="ctr"/>
                      <a:r>
                        <a:rPr lang="nl-NL" sz="1400" b="0" i="0" u="none" strike="noStrike">
                          <a:solidFill>
                            <a:srgbClr val="000000"/>
                          </a:solidFill>
                          <a:effectLst/>
                          <a:latin typeface="Calibri" panose="020F0502020204030204" pitchFamily="34" charset="0"/>
                        </a:rPr>
                        <a:t>++</a:t>
                      </a:r>
                    </a:p>
                  </a:txBody>
                  <a:tcPr marL="6668" marR="6668" marT="6668" marB="0" anchor="ctr">
                    <a:lnL>
                      <a:noFill/>
                    </a:lnL>
                    <a:lnR>
                      <a:noFill/>
                    </a:lnR>
                    <a:lnT>
                      <a:noFill/>
                    </a:lnT>
                    <a:lnB>
                      <a:noFill/>
                    </a:lnB>
                    <a:solidFill>
                      <a:srgbClr val="FFFFCC"/>
                    </a:solidFill>
                  </a:tcPr>
                </a:tc>
                <a:tc>
                  <a:txBody>
                    <a:bodyPr/>
                    <a:lstStyle/>
                    <a:p>
                      <a:pPr algn="ctr" fontAlgn="ctr"/>
                      <a:r>
                        <a:rPr lang="nl-NL" sz="1400" b="0" i="0" u="none" strike="noStrike" dirty="0">
                          <a:solidFill>
                            <a:srgbClr val="000000"/>
                          </a:solidFill>
                          <a:effectLst/>
                          <a:latin typeface="Calibri" panose="020F0502020204030204" pitchFamily="34" charset="0"/>
                        </a:rPr>
                        <a:t>++</a:t>
                      </a:r>
                    </a:p>
                  </a:txBody>
                  <a:tcPr marL="6668" marR="6668" marT="6668" marB="0" anchor="ctr">
                    <a:lnL>
                      <a:noFill/>
                    </a:lnL>
                    <a:lnR>
                      <a:noFill/>
                    </a:lnR>
                    <a:lnT>
                      <a:noFill/>
                    </a:lnT>
                    <a:lnB>
                      <a:noFill/>
                    </a:lnB>
                    <a:solidFill>
                      <a:srgbClr val="FFFFCC"/>
                    </a:solidFill>
                  </a:tcPr>
                </a:tc>
                <a:tc>
                  <a:txBody>
                    <a:bodyPr/>
                    <a:lstStyle/>
                    <a:p>
                      <a:pPr algn="ctr" fontAlgn="ctr"/>
                      <a:r>
                        <a:rPr lang="nl-NL" sz="1400" b="0" i="0" u="none" strike="noStrike" dirty="0">
                          <a:solidFill>
                            <a:srgbClr val="000000"/>
                          </a:solidFill>
                          <a:effectLst/>
                          <a:latin typeface="Calibri" panose="020F0502020204030204" pitchFamily="34" charset="0"/>
                        </a:rPr>
                        <a:t>++</a:t>
                      </a:r>
                    </a:p>
                  </a:txBody>
                  <a:tcPr marL="6668" marR="6668" marT="6668" marB="0" anchor="ctr">
                    <a:lnL>
                      <a:noFill/>
                    </a:lnL>
                    <a:lnR>
                      <a:noFill/>
                    </a:lnR>
                    <a:lnT>
                      <a:noFill/>
                    </a:lnT>
                    <a:lnB>
                      <a:noFill/>
                    </a:lnB>
                    <a:solidFill>
                      <a:srgbClr val="FFFFCC"/>
                    </a:solidFill>
                  </a:tcPr>
                </a:tc>
                <a:tc>
                  <a:txBody>
                    <a:bodyPr/>
                    <a:lstStyle/>
                    <a:p>
                      <a:pPr algn="ctr" fontAlgn="ctr"/>
                      <a:r>
                        <a:rPr lang="nl-NL" sz="1400" b="0" i="0" u="none" strike="noStrike">
                          <a:solidFill>
                            <a:srgbClr val="000000"/>
                          </a:solidFill>
                          <a:effectLst/>
                          <a:latin typeface="Calibri" panose="020F0502020204030204" pitchFamily="34" charset="0"/>
                        </a:rPr>
                        <a:t>++</a:t>
                      </a:r>
                    </a:p>
                  </a:txBody>
                  <a:tcPr marL="6668" marR="6668" marT="6668" marB="0" anchor="ctr">
                    <a:lnL>
                      <a:noFill/>
                    </a:lnL>
                    <a:lnR>
                      <a:noFill/>
                    </a:lnR>
                    <a:lnT>
                      <a:noFill/>
                    </a:lnT>
                    <a:lnB>
                      <a:noFill/>
                    </a:lnB>
                    <a:solidFill>
                      <a:srgbClr val="FFFFCC"/>
                    </a:solidFill>
                  </a:tcPr>
                </a:tc>
                <a:tc>
                  <a:txBody>
                    <a:bodyPr/>
                    <a:lstStyle/>
                    <a:p>
                      <a:pPr algn="ctr" fontAlgn="ctr"/>
                      <a:r>
                        <a:rPr lang="nl-NL" sz="1400" b="0" i="0" u="none" strike="noStrike">
                          <a:solidFill>
                            <a:srgbClr val="000000"/>
                          </a:solidFill>
                          <a:effectLst/>
                          <a:latin typeface="Calibri" panose="020F0502020204030204" pitchFamily="34" charset="0"/>
                        </a:rPr>
                        <a:t>++</a:t>
                      </a:r>
                    </a:p>
                  </a:txBody>
                  <a:tcPr marL="6668" marR="6668" marT="6668" marB="0" anchor="ctr">
                    <a:lnL>
                      <a:noFill/>
                    </a:lnL>
                    <a:lnR>
                      <a:noFill/>
                    </a:lnR>
                    <a:lnT>
                      <a:noFill/>
                    </a:lnT>
                    <a:lnB>
                      <a:noFill/>
                    </a:lnB>
                    <a:solidFill>
                      <a:srgbClr val="FFFFCC"/>
                    </a:solidFill>
                  </a:tcPr>
                </a:tc>
                <a:tc>
                  <a:txBody>
                    <a:bodyPr/>
                    <a:lstStyle/>
                    <a:p>
                      <a:pPr algn="ctr" fontAlgn="b"/>
                      <a:r>
                        <a:rPr lang="nl-NL" sz="1400" b="0" i="0" u="none" strike="noStrike" dirty="0">
                          <a:solidFill>
                            <a:srgbClr val="000000"/>
                          </a:solidFill>
                          <a:effectLst/>
                          <a:latin typeface="Calibri" panose="020F0502020204030204" pitchFamily="34" charset="0"/>
                        </a:rPr>
                        <a:t>0</a:t>
                      </a:r>
                    </a:p>
                  </a:txBody>
                  <a:tcPr marL="6668" marR="6668" marT="6668" marB="0" anchor="b">
                    <a:lnL>
                      <a:noFill/>
                    </a:lnL>
                    <a:lnR>
                      <a:noFill/>
                    </a:lnR>
                    <a:lnT>
                      <a:noFill/>
                    </a:lnT>
                    <a:lnB>
                      <a:noFill/>
                    </a:lnB>
                  </a:tcPr>
                </a:tc>
                <a:tc>
                  <a:txBody>
                    <a:bodyPr/>
                    <a:lstStyle/>
                    <a:p>
                      <a:pPr algn="ctr" fontAlgn="b"/>
                      <a:r>
                        <a:rPr lang="nl-NL" sz="1400" b="0" i="0" u="none" strike="noStrike" dirty="0">
                          <a:solidFill>
                            <a:srgbClr val="000000"/>
                          </a:solidFill>
                          <a:effectLst/>
                          <a:latin typeface="Calibri" panose="020F0502020204030204" pitchFamily="34" charset="0"/>
                        </a:rPr>
                        <a:t>1</a:t>
                      </a:r>
                    </a:p>
                  </a:txBody>
                  <a:tcPr marL="6668" marR="6668" marT="6668" marB="0" anchor="b">
                    <a:lnL>
                      <a:noFill/>
                    </a:lnL>
                    <a:lnR>
                      <a:noFill/>
                    </a:lnR>
                    <a:lnT>
                      <a:noFill/>
                    </a:lnT>
                    <a:lnB>
                      <a:noFill/>
                    </a:lnB>
                  </a:tcPr>
                </a:tc>
                <a:tc>
                  <a:txBody>
                    <a:bodyPr/>
                    <a:lstStyle/>
                    <a:p>
                      <a:pPr algn="ctr" fontAlgn="b"/>
                      <a:r>
                        <a:rPr lang="nl-NL" sz="1400" b="0" i="0" u="none" strike="noStrike" dirty="0">
                          <a:solidFill>
                            <a:srgbClr val="000000"/>
                          </a:solidFill>
                          <a:effectLst/>
                          <a:latin typeface="Calibri" panose="020F0502020204030204" pitchFamily="34" charset="0"/>
                        </a:rPr>
                        <a:t>6</a:t>
                      </a:r>
                    </a:p>
                  </a:txBody>
                  <a:tcPr marL="6668" marR="6668" marT="6668" marB="0" anchor="b">
                    <a:lnL>
                      <a:noFill/>
                    </a:lnL>
                    <a:lnR>
                      <a:noFill/>
                    </a:lnR>
                    <a:lnT>
                      <a:noFill/>
                    </a:lnT>
                    <a:lnB>
                      <a:noFill/>
                    </a:lnB>
                  </a:tcPr>
                </a:tc>
                <a:extLst>
                  <a:ext uri="{0D108BD9-81ED-4DB2-BD59-A6C34878D82A}">
                    <a16:rowId xmlns:a16="http://schemas.microsoft.com/office/drawing/2014/main" val="235757848"/>
                  </a:ext>
                </a:extLst>
              </a:tr>
              <a:tr h="228600">
                <a:tc>
                  <a:txBody>
                    <a:bodyPr/>
                    <a:lstStyle/>
                    <a:p>
                      <a:pPr algn="l" fontAlgn="b"/>
                      <a:r>
                        <a:rPr lang="nl-NL" sz="1400" b="0" i="0" u="none" strike="noStrike">
                          <a:solidFill>
                            <a:srgbClr val="000000"/>
                          </a:solidFill>
                          <a:effectLst/>
                          <a:latin typeface="Calibri" panose="020F0502020204030204" pitchFamily="34" charset="0"/>
                        </a:rPr>
                        <a:t>Inland terminals</a:t>
                      </a:r>
                    </a:p>
                  </a:txBody>
                  <a:tcPr marL="6668" marR="6668" marT="6668" marB="0" anchor="b">
                    <a:lnL>
                      <a:noFill/>
                    </a:lnL>
                    <a:lnR>
                      <a:noFill/>
                    </a:lnR>
                    <a:lnT>
                      <a:noFill/>
                    </a:lnT>
                    <a:lnB>
                      <a:noFill/>
                    </a:lnB>
                  </a:tcPr>
                </a:tc>
                <a:tc>
                  <a:txBody>
                    <a:bodyPr/>
                    <a:lstStyle/>
                    <a:p>
                      <a:pPr algn="ctr" fontAlgn="ctr"/>
                      <a:r>
                        <a:rPr lang="nl-NL" sz="1400" b="0" i="0" u="none" strike="noStrike">
                          <a:solidFill>
                            <a:srgbClr val="000000"/>
                          </a:solidFill>
                          <a:effectLst/>
                          <a:latin typeface="Calibri" panose="020F0502020204030204" pitchFamily="34" charset="0"/>
                        </a:rPr>
                        <a:t>++</a:t>
                      </a:r>
                    </a:p>
                  </a:txBody>
                  <a:tcPr marL="6668" marR="6668" marT="6668" marB="0" anchor="ctr">
                    <a:lnL>
                      <a:noFill/>
                    </a:lnL>
                    <a:lnR>
                      <a:noFill/>
                    </a:lnR>
                    <a:lnT>
                      <a:noFill/>
                    </a:lnT>
                    <a:lnB>
                      <a:noFill/>
                    </a:lnB>
                    <a:solidFill>
                      <a:srgbClr val="FFFFCC"/>
                    </a:solidFill>
                  </a:tcPr>
                </a:tc>
                <a:tc>
                  <a:txBody>
                    <a:bodyPr/>
                    <a:lstStyle/>
                    <a:p>
                      <a:pPr algn="ctr" fontAlgn="ctr"/>
                      <a:r>
                        <a:rPr lang="nl-NL" sz="1400" b="0" i="0" u="none" strike="noStrike">
                          <a:solidFill>
                            <a:srgbClr val="000000"/>
                          </a:solidFill>
                          <a:effectLst/>
                          <a:latin typeface="Calibri" panose="020F0502020204030204" pitchFamily="34" charset="0"/>
                        </a:rPr>
                        <a:t>++</a:t>
                      </a:r>
                    </a:p>
                  </a:txBody>
                  <a:tcPr marL="6668" marR="6668" marT="6668" marB="0" anchor="ctr">
                    <a:lnL>
                      <a:noFill/>
                    </a:lnL>
                    <a:lnR>
                      <a:noFill/>
                    </a:lnR>
                    <a:lnT>
                      <a:noFill/>
                    </a:lnT>
                    <a:lnB>
                      <a:noFill/>
                    </a:lnB>
                    <a:solidFill>
                      <a:srgbClr val="FFFFCC"/>
                    </a:solidFill>
                  </a:tcPr>
                </a:tc>
                <a:tc>
                  <a:txBody>
                    <a:bodyPr/>
                    <a:lstStyle/>
                    <a:p>
                      <a:pPr algn="ctr" fontAlgn="ctr"/>
                      <a:r>
                        <a:rPr lang="nl-NL" sz="1400" b="0" i="0" u="none" strike="noStrike">
                          <a:solidFill>
                            <a:srgbClr val="000000"/>
                          </a:solidFill>
                          <a:effectLst/>
                          <a:latin typeface="Calibri" panose="020F0502020204030204" pitchFamily="34" charset="0"/>
                        </a:rPr>
                        <a:t>--</a:t>
                      </a:r>
                    </a:p>
                  </a:txBody>
                  <a:tcPr marL="6668" marR="6668" marT="6668" marB="0" anchor="ctr">
                    <a:lnL>
                      <a:noFill/>
                    </a:lnL>
                    <a:lnR>
                      <a:noFill/>
                    </a:lnR>
                    <a:lnT>
                      <a:noFill/>
                    </a:lnT>
                    <a:lnB>
                      <a:noFill/>
                    </a:lnB>
                    <a:solidFill>
                      <a:srgbClr val="E7E6E6"/>
                    </a:solidFill>
                  </a:tcPr>
                </a:tc>
                <a:tc>
                  <a:txBody>
                    <a:bodyPr/>
                    <a:lstStyle/>
                    <a:p>
                      <a:pPr algn="ctr" fontAlgn="ctr"/>
                      <a:r>
                        <a:rPr lang="nl-NL" sz="1400" b="0" i="0" u="none" strike="noStrike">
                          <a:solidFill>
                            <a:srgbClr val="000000"/>
                          </a:solidFill>
                          <a:effectLst/>
                          <a:latin typeface="Calibri" panose="020F0502020204030204" pitchFamily="34" charset="0"/>
                        </a:rPr>
                        <a:t>++</a:t>
                      </a:r>
                    </a:p>
                  </a:txBody>
                  <a:tcPr marL="6668" marR="6668" marT="6668" marB="0" anchor="ctr">
                    <a:lnL>
                      <a:noFill/>
                    </a:lnL>
                    <a:lnR>
                      <a:noFill/>
                    </a:lnR>
                    <a:lnT>
                      <a:noFill/>
                    </a:lnT>
                    <a:lnB>
                      <a:noFill/>
                    </a:lnB>
                    <a:solidFill>
                      <a:srgbClr val="FFFFCC"/>
                    </a:solidFill>
                  </a:tcPr>
                </a:tc>
                <a:tc>
                  <a:txBody>
                    <a:bodyPr/>
                    <a:lstStyle/>
                    <a:p>
                      <a:pPr algn="ctr" fontAlgn="ctr"/>
                      <a:r>
                        <a:rPr lang="nl-NL" sz="1400" b="0" i="0" u="none" strike="noStrike" dirty="0">
                          <a:solidFill>
                            <a:srgbClr val="000000"/>
                          </a:solidFill>
                          <a:effectLst/>
                          <a:latin typeface="Calibri" panose="020F0502020204030204" pitchFamily="34" charset="0"/>
                        </a:rPr>
                        <a:t>++</a:t>
                      </a:r>
                    </a:p>
                  </a:txBody>
                  <a:tcPr marL="6668" marR="6668" marT="6668" marB="0" anchor="ctr">
                    <a:lnL>
                      <a:noFill/>
                    </a:lnL>
                    <a:lnR>
                      <a:noFill/>
                    </a:lnR>
                    <a:lnT>
                      <a:noFill/>
                    </a:lnT>
                    <a:lnB>
                      <a:noFill/>
                    </a:lnB>
                    <a:solidFill>
                      <a:srgbClr val="FFFFCC"/>
                    </a:solidFill>
                  </a:tcPr>
                </a:tc>
                <a:tc>
                  <a:txBody>
                    <a:bodyPr/>
                    <a:lstStyle/>
                    <a:p>
                      <a:pPr algn="ctr" fontAlgn="ctr"/>
                      <a:r>
                        <a:rPr lang="nl-NL" sz="1400" b="0" i="0" u="none" strike="noStrike" dirty="0">
                          <a:solidFill>
                            <a:srgbClr val="000000"/>
                          </a:solidFill>
                          <a:effectLst/>
                          <a:latin typeface="Calibri" panose="020F0502020204030204" pitchFamily="34" charset="0"/>
                        </a:rPr>
                        <a:t>++</a:t>
                      </a:r>
                    </a:p>
                  </a:txBody>
                  <a:tcPr marL="6668" marR="6668" marT="6668" marB="0" anchor="ctr">
                    <a:lnL>
                      <a:noFill/>
                    </a:lnL>
                    <a:lnR>
                      <a:noFill/>
                    </a:lnR>
                    <a:lnT>
                      <a:noFill/>
                    </a:lnT>
                    <a:lnB>
                      <a:noFill/>
                    </a:lnB>
                    <a:solidFill>
                      <a:srgbClr val="FFFFCC"/>
                    </a:solidFill>
                  </a:tcPr>
                </a:tc>
                <a:tc>
                  <a:txBody>
                    <a:bodyPr/>
                    <a:lstStyle/>
                    <a:p>
                      <a:pPr algn="ctr" fontAlgn="ctr"/>
                      <a:r>
                        <a:rPr lang="nl-NL" sz="1400" b="0" i="0" u="none" strike="noStrike">
                          <a:solidFill>
                            <a:srgbClr val="000000"/>
                          </a:solidFill>
                          <a:effectLst/>
                          <a:latin typeface="Calibri" panose="020F0502020204030204" pitchFamily="34" charset="0"/>
                        </a:rPr>
                        <a:t>++</a:t>
                      </a:r>
                    </a:p>
                  </a:txBody>
                  <a:tcPr marL="6668" marR="6668" marT="6668" marB="0" anchor="ctr">
                    <a:lnL>
                      <a:noFill/>
                    </a:lnL>
                    <a:lnR>
                      <a:noFill/>
                    </a:lnR>
                    <a:lnT>
                      <a:noFill/>
                    </a:lnT>
                    <a:lnB>
                      <a:noFill/>
                    </a:lnB>
                    <a:solidFill>
                      <a:srgbClr val="FFFFCC"/>
                    </a:solidFill>
                  </a:tcPr>
                </a:tc>
                <a:tc>
                  <a:txBody>
                    <a:bodyPr/>
                    <a:lstStyle/>
                    <a:p>
                      <a:pPr algn="ctr" fontAlgn="b"/>
                      <a:r>
                        <a:rPr lang="nl-NL" sz="1400" b="0" i="0" u="none" strike="noStrike" dirty="0">
                          <a:solidFill>
                            <a:srgbClr val="000000"/>
                          </a:solidFill>
                          <a:effectLst/>
                          <a:latin typeface="Calibri" panose="020F0502020204030204" pitchFamily="34" charset="0"/>
                        </a:rPr>
                        <a:t>1</a:t>
                      </a:r>
                    </a:p>
                  </a:txBody>
                  <a:tcPr marL="6668" marR="6668" marT="6668" marB="0" anchor="b">
                    <a:lnL>
                      <a:noFill/>
                    </a:lnL>
                    <a:lnR>
                      <a:noFill/>
                    </a:lnR>
                    <a:lnT>
                      <a:noFill/>
                    </a:lnT>
                    <a:lnB>
                      <a:noFill/>
                    </a:lnB>
                  </a:tcPr>
                </a:tc>
                <a:tc>
                  <a:txBody>
                    <a:bodyPr/>
                    <a:lstStyle/>
                    <a:p>
                      <a:pPr algn="ctr" fontAlgn="b"/>
                      <a:r>
                        <a:rPr lang="nl-NL" sz="1400" b="0" i="0" u="none" strike="noStrike" dirty="0">
                          <a:solidFill>
                            <a:srgbClr val="000000"/>
                          </a:solidFill>
                          <a:effectLst/>
                          <a:latin typeface="Calibri" panose="020F0502020204030204" pitchFamily="34" charset="0"/>
                        </a:rPr>
                        <a:t>0</a:t>
                      </a:r>
                    </a:p>
                  </a:txBody>
                  <a:tcPr marL="6668" marR="6668" marT="6668" marB="0" anchor="b">
                    <a:lnL>
                      <a:noFill/>
                    </a:lnL>
                    <a:lnR>
                      <a:noFill/>
                    </a:lnR>
                    <a:lnT>
                      <a:noFill/>
                    </a:lnT>
                    <a:lnB>
                      <a:noFill/>
                    </a:lnB>
                  </a:tcPr>
                </a:tc>
                <a:tc>
                  <a:txBody>
                    <a:bodyPr/>
                    <a:lstStyle/>
                    <a:p>
                      <a:pPr algn="ctr" fontAlgn="b"/>
                      <a:r>
                        <a:rPr lang="nl-NL" sz="1400" b="0" i="0" u="none" strike="noStrike" dirty="0">
                          <a:solidFill>
                            <a:srgbClr val="000000"/>
                          </a:solidFill>
                          <a:effectLst/>
                          <a:latin typeface="Calibri" panose="020F0502020204030204" pitchFamily="34" charset="0"/>
                        </a:rPr>
                        <a:t>6</a:t>
                      </a:r>
                    </a:p>
                  </a:txBody>
                  <a:tcPr marL="6668" marR="6668" marT="6668" marB="0" anchor="b">
                    <a:lnL>
                      <a:noFill/>
                    </a:lnL>
                    <a:lnR>
                      <a:noFill/>
                    </a:lnR>
                    <a:lnT>
                      <a:noFill/>
                    </a:lnT>
                    <a:lnB>
                      <a:noFill/>
                    </a:lnB>
                  </a:tcPr>
                </a:tc>
                <a:extLst>
                  <a:ext uri="{0D108BD9-81ED-4DB2-BD59-A6C34878D82A}">
                    <a16:rowId xmlns:a16="http://schemas.microsoft.com/office/drawing/2014/main" val="2162319123"/>
                  </a:ext>
                </a:extLst>
              </a:tr>
              <a:tr h="228600">
                <a:tc>
                  <a:txBody>
                    <a:bodyPr/>
                    <a:lstStyle/>
                    <a:p>
                      <a:pPr algn="l" fontAlgn="b"/>
                      <a:r>
                        <a:rPr lang="nl-NL" sz="1400" b="0" i="0" u="none" strike="noStrike">
                          <a:solidFill>
                            <a:srgbClr val="000000"/>
                          </a:solidFill>
                          <a:effectLst/>
                          <a:latin typeface="Calibri" panose="020F0502020204030204" pitchFamily="34" charset="0"/>
                        </a:rPr>
                        <a:t>Barge operators</a:t>
                      </a:r>
                    </a:p>
                  </a:txBody>
                  <a:tcPr marL="6668" marR="6668" marT="6668" marB="0" anchor="b">
                    <a:lnL>
                      <a:noFill/>
                    </a:lnL>
                    <a:lnR>
                      <a:noFill/>
                    </a:lnR>
                    <a:lnT>
                      <a:noFill/>
                    </a:lnT>
                    <a:lnB>
                      <a:noFill/>
                    </a:lnB>
                  </a:tcPr>
                </a:tc>
                <a:tc>
                  <a:txBody>
                    <a:bodyPr/>
                    <a:lstStyle/>
                    <a:p>
                      <a:pPr algn="ctr" fontAlgn="ctr"/>
                      <a:r>
                        <a:rPr lang="nl-NL" sz="1400" b="0" i="0" u="none" strike="noStrike">
                          <a:solidFill>
                            <a:srgbClr val="000000"/>
                          </a:solidFill>
                          <a:effectLst/>
                          <a:latin typeface="Calibri" panose="020F0502020204030204" pitchFamily="34" charset="0"/>
                        </a:rPr>
                        <a:t>+-</a:t>
                      </a:r>
                    </a:p>
                  </a:txBody>
                  <a:tcPr marL="6668" marR="6668" marT="6668" marB="0" anchor="ctr">
                    <a:lnL>
                      <a:noFill/>
                    </a:lnL>
                    <a:lnR>
                      <a:noFill/>
                    </a:lnR>
                    <a:lnT>
                      <a:noFill/>
                    </a:lnT>
                    <a:lnB>
                      <a:noFill/>
                    </a:lnB>
                    <a:solidFill>
                      <a:srgbClr val="FFFFCC"/>
                    </a:solidFill>
                  </a:tcPr>
                </a:tc>
                <a:tc>
                  <a:txBody>
                    <a:bodyPr/>
                    <a:lstStyle/>
                    <a:p>
                      <a:pPr algn="ctr" fontAlgn="ctr"/>
                      <a:r>
                        <a:rPr lang="nl-NL" sz="1400" b="0" i="0" u="none" strike="noStrike" dirty="0">
                          <a:solidFill>
                            <a:srgbClr val="000000"/>
                          </a:solidFill>
                          <a:effectLst/>
                          <a:latin typeface="Calibri" panose="020F0502020204030204" pitchFamily="34" charset="0"/>
                        </a:rPr>
                        <a:t>+-</a:t>
                      </a:r>
                    </a:p>
                  </a:txBody>
                  <a:tcPr marL="6668" marR="6668" marT="6668" marB="0" anchor="ctr">
                    <a:lnL>
                      <a:noFill/>
                    </a:lnL>
                    <a:lnR>
                      <a:noFill/>
                    </a:lnR>
                    <a:lnT>
                      <a:noFill/>
                    </a:lnT>
                    <a:lnB>
                      <a:noFill/>
                    </a:lnB>
                    <a:solidFill>
                      <a:srgbClr val="FFFFCC"/>
                    </a:solidFill>
                  </a:tcPr>
                </a:tc>
                <a:tc>
                  <a:txBody>
                    <a:bodyPr/>
                    <a:lstStyle/>
                    <a:p>
                      <a:pPr algn="ctr" fontAlgn="ctr"/>
                      <a:r>
                        <a:rPr lang="nl-NL" sz="1400" b="0" i="0" u="none" strike="noStrike">
                          <a:solidFill>
                            <a:srgbClr val="000000"/>
                          </a:solidFill>
                          <a:effectLst/>
                          <a:latin typeface="Calibri" panose="020F0502020204030204" pitchFamily="34" charset="0"/>
                        </a:rPr>
                        <a:t>+-</a:t>
                      </a:r>
                    </a:p>
                  </a:txBody>
                  <a:tcPr marL="6668" marR="6668" marT="6668" marB="0" anchor="ctr">
                    <a:lnL>
                      <a:noFill/>
                    </a:lnL>
                    <a:lnR>
                      <a:noFill/>
                    </a:lnR>
                    <a:lnT>
                      <a:noFill/>
                    </a:lnT>
                    <a:lnB>
                      <a:noFill/>
                    </a:lnB>
                    <a:solidFill>
                      <a:srgbClr val="FFFFCC"/>
                    </a:solidFill>
                  </a:tcPr>
                </a:tc>
                <a:tc>
                  <a:txBody>
                    <a:bodyPr/>
                    <a:lstStyle/>
                    <a:p>
                      <a:pPr algn="ctr" fontAlgn="ctr"/>
                      <a:r>
                        <a:rPr lang="nl-NL" sz="1400" b="0" i="0" u="none" strike="noStrike">
                          <a:solidFill>
                            <a:srgbClr val="000000"/>
                          </a:solidFill>
                          <a:effectLst/>
                          <a:latin typeface="Calibri" panose="020F0502020204030204" pitchFamily="34" charset="0"/>
                        </a:rPr>
                        <a:t>--</a:t>
                      </a:r>
                    </a:p>
                  </a:txBody>
                  <a:tcPr marL="6668" marR="6668" marT="6668" marB="0" anchor="ctr">
                    <a:lnL>
                      <a:noFill/>
                    </a:lnL>
                    <a:lnR>
                      <a:noFill/>
                    </a:lnR>
                    <a:lnT>
                      <a:noFill/>
                    </a:lnT>
                    <a:lnB>
                      <a:noFill/>
                    </a:lnB>
                    <a:solidFill>
                      <a:srgbClr val="E7E6E6"/>
                    </a:solidFill>
                  </a:tcPr>
                </a:tc>
                <a:tc>
                  <a:txBody>
                    <a:bodyPr/>
                    <a:lstStyle/>
                    <a:p>
                      <a:pPr algn="ctr" fontAlgn="ctr"/>
                      <a:r>
                        <a:rPr lang="nl-NL" sz="1400" b="0" i="0" u="none" strike="noStrike">
                          <a:solidFill>
                            <a:srgbClr val="000000"/>
                          </a:solidFill>
                          <a:effectLst/>
                          <a:latin typeface="Calibri" panose="020F0502020204030204" pitchFamily="34" charset="0"/>
                        </a:rPr>
                        <a:t>+-</a:t>
                      </a:r>
                    </a:p>
                  </a:txBody>
                  <a:tcPr marL="6668" marR="6668" marT="6668" marB="0" anchor="ctr">
                    <a:lnL>
                      <a:noFill/>
                    </a:lnL>
                    <a:lnR>
                      <a:noFill/>
                    </a:lnR>
                    <a:lnT>
                      <a:noFill/>
                    </a:lnT>
                    <a:lnB>
                      <a:noFill/>
                    </a:lnB>
                    <a:solidFill>
                      <a:srgbClr val="FFFFCC"/>
                    </a:solidFill>
                  </a:tcPr>
                </a:tc>
                <a:tc>
                  <a:txBody>
                    <a:bodyPr/>
                    <a:lstStyle/>
                    <a:p>
                      <a:pPr algn="ctr" fontAlgn="ctr"/>
                      <a:r>
                        <a:rPr lang="nl-NL" sz="1400" b="0" i="0" u="none" strike="noStrike" dirty="0">
                          <a:solidFill>
                            <a:srgbClr val="000000"/>
                          </a:solidFill>
                          <a:effectLst/>
                          <a:latin typeface="Calibri" panose="020F0502020204030204" pitchFamily="34" charset="0"/>
                        </a:rPr>
                        <a:t>+-</a:t>
                      </a:r>
                    </a:p>
                  </a:txBody>
                  <a:tcPr marL="6668" marR="6668" marT="6668" marB="0" anchor="ctr">
                    <a:lnL>
                      <a:noFill/>
                    </a:lnL>
                    <a:lnR>
                      <a:noFill/>
                    </a:lnR>
                    <a:lnT>
                      <a:noFill/>
                    </a:lnT>
                    <a:lnB>
                      <a:noFill/>
                    </a:lnB>
                    <a:solidFill>
                      <a:srgbClr val="FFFFCC"/>
                    </a:solidFill>
                  </a:tcPr>
                </a:tc>
                <a:tc>
                  <a:txBody>
                    <a:bodyPr/>
                    <a:lstStyle/>
                    <a:p>
                      <a:pPr algn="ctr" fontAlgn="ctr"/>
                      <a:r>
                        <a:rPr lang="nl-NL" sz="1400" b="0" i="0" u="none" strike="noStrike">
                          <a:solidFill>
                            <a:srgbClr val="000000"/>
                          </a:solidFill>
                          <a:effectLst/>
                          <a:latin typeface="Calibri" panose="020F0502020204030204" pitchFamily="34" charset="0"/>
                        </a:rPr>
                        <a:t>+-</a:t>
                      </a:r>
                    </a:p>
                  </a:txBody>
                  <a:tcPr marL="6668" marR="6668" marT="6668" marB="0" anchor="ctr">
                    <a:lnL>
                      <a:noFill/>
                    </a:lnL>
                    <a:lnR>
                      <a:noFill/>
                    </a:lnR>
                    <a:lnT>
                      <a:noFill/>
                    </a:lnT>
                    <a:lnB>
                      <a:noFill/>
                    </a:lnB>
                    <a:solidFill>
                      <a:srgbClr val="FFFFCC"/>
                    </a:solidFill>
                  </a:tcPr>
                </a:tc>
                <a:tc>
                  <a:txBody>
                    <a:bodyPr/>
                    <a:lstStyle/>
                    <a:p>
                      <a:pPr algn="ctr" fontAlgn="b"/>
                      <a:r>
                        <a:rPr lang="nl-NL" sz="1400" b="0" i="0" u="none" strike="noStrike">
                          <a:solidFill>
                            <a:srgbClr val="000000"/>
                          </a:solidFill>
                          <a:effectLst/>
                          <a:latin typeface="Calibri" panose="020F0502020204030204" pitchFamily="34" charset="0"/>
                        </a:rPr>
                        <a:t>1</a:t>
                      </a:r>
                    </a:p>
                  </a:txBody>
                  <a:tcPr marL="6668" marR="6668" marT="6668" marB="0" anchor="b">
                    <a:lnL>
                      <a:noFill/>
                    </a:lnL>
                    <a:lnR>
                      <a:noFill/>
                    </a:lnR>
                    <a:lnT>
                      <a:noFill/>
                    </a:lnT>
                    <a:lnB>
                      <a:noFill/>
                    </a:lnB>
                  </a:tcPr>
                </a:tc>
                <a:tc>
                  <a:txBody>
                    <a:bodyPr/>
                    <a:lstStyle/>
                    <a:p>
                      <a:pPr algn="ctr" fontAlgn="b"/>
                      <a:r>
                        <a:rPr lang="nl-NL" sz="1400" b="0" i="0" u="none" strike="noStrike" dirty="0">
                          <a:solidFill>
                            <a:srgbClr val="000000"/>
                          </a:solidFill>
                          <a:effectLst/>
                          <a:latin typeface="Calibri" panose="020F0502020204030204" pitchFamily="34" charset="0"/>
                        </a:rPr>
                        <a:t>6</a:t>
                      </a:r>
                    </a:p>
                  </a:txBody>
                  <a:tcPr marL="6668" marR="6668" marT="6668" marB="0" anchor="b">
                    <a:lnL>
                      <a:noFill/>
                    </a:lnL>
                    <a:lnR>
                      <a:noFill/>
                    </a:lnR>
                    <a:lnT>
                      <a:noFill/>
                    </a:lnT>
                    <a:lnB>
                      <a:noFill/>
                    </a:lnB>
                  </a:tcPr>
                </a:tc>
                <a:tc>
                  <a:txBody>
                    <a:bodyPr/>
                    <a:lstStyle/>
                    <a:p>
                      <a:pPr algn="ctr" fontAlgn="b"/>
                      <a:r>
                        <a:rPr lang="nl-NL" sz="1400" b="0" i="0" u="none" strike="noStrike" dirty="0">
                          <a:solidFill>
                            <a:srgbClr val="000000"/>
                          </a:solidFill>
                          <a:effectLst/>
                          <a:latin typeface="Calibri" panose="020F0502020204030204" pitchFamily="34" charset="0"/>
                        </a:rPr>
                        <a:t>0</a:t>
                      </a:r>
                    </a:p>
                  </a:txBody>
                  <a:tcPr marL="6668" marR="6668" marT="6668" marB="0" anchor="b">
                    <a:lnL>
                      <a:noFill/>
                    </a:lnL>
                    <a:lnR>
                      <a:noFill/>
                    </a:lnR>
                    <a:lnT>
                      <a:noFill/>
                    </a:lnT>
                    <a:lnB>
                      <a:noFill/>
                    </a:lnB>
                  </a:tcPr>
                </a:tc>
                <a:extLst>
                  <a:ext uri="{0D108BD9-81ED-4DB2-BD59-A6C34878D82A}">
                    <a16:rowId xmlns:a16="http://schemas.microsoft.com/office/drawing/2014/main" val="2248684715"/>
                  </a:ext>
                </a:extLst>
              </a:tr>
              <a:tr h="228600">
                <a:tc>
                  <a:txBody>
                    <a:bodyPr/>
                    <a:lstStyle/>
                    <a:p>
                      <a:pPr algn="l" fontAlgn="b"/>
                      <a:r>
                        <a:rPr lang="nl-NL" sz="1400" b="0" i="0" u="none" strike="noStrike">
                          <a:solidFill>
                            <a:srgbClr val="000000"/>
                          </a:solidFill>
                          <a:effectLst/>
                          <a:latin typeface="Calibri" panose="020F0502020204030204" pitchFamily="34" charset="0"/>
                        </a:rPr>
                        <a:t>Rail operators</a:t>
                      </a:r>
                    </a:p>
                  </a:txBody>
                  <a:tcPr marL="6668" marR="6668" marT="6668" marB="0" anchor="b">
                    <a:lnL>
                      <a:noFill/>
                    </a:lnL>
                    <a:lnR>
                      <a:noFill/>
                    </a:lnR>
                    <a:lnT>
                      <a:noFill/>
                    </a:lnT>
                    <a:lnB>
                      <a:noFill/>
                    </a:lnB>
                  </a:tcPr>
                </a:tc>
                <a:tc>
                  <a:txBody>
                    <a:bodyPr/>
                    <a:lstStyle/>
                    <a:p>
                      <a:pPr algn="ctr" fontAlgn="ctr"/>
                      <a:r>
                        <a:rPr lang="nl-NL" sz="1400" b="0" i="0" u="none" strike="noStrike">
                          <a:solidFill>
                            <a:srgbClr val="000000"/>
                          </a:solidFill>
                          <a:effectLst/>
                          <a:latin typeface="Calibri" panose="020F0502020204030204" pitchFamily="34" charset="0"/>
                        </a:rPr>
                        <a:t>--</a:t>
                      </a:r>
                    </a:p>
                  </a:txBody>
                  <a:tcPr marL="6668" marR="6668" marT="6668" marB="0" anchor="ctr">
                    <a:lnL>
                      <a:noFill/>
                    </a:lnL>
                    <a:lnR>
                      <a:noFill/>
                    </a:lnR>
                    <a:lnT>
                      <a:noFill/>
                    </a:lnT>
                    <a:lnB>
                      <a:noFill/>
                    </a:lnB>
                    <a:solidFill>
                      <a:srgbClr val="FFFFCC"/>
                    </a:solidFill>
                  </a:tcPr>
                </a:tc>
                <a:tc>
                  <a:txBody>
                    <a:bodyPr/>
                    <a:lstStyle/>
                    <a:p>
                      <a:pPr algn="ctr" fontAlgn="ctr"/>
                      <a:r>
                        <a:rPr lang="nl-NL" sz="1400" b="0" i="0" u="none" strike="noStrike">
                          <a:solidFill>
                            <a:srgbClr val="000000"/>
                          </a:solidFill>
                          <a:effectLst/>
                          <a:latin typeface="Calibri" panose="020F0502020204030204" pitchFamily="34" charset="0"/>
                        </a:rPr>
                        <a:t>--</a:t>
                      </a:r>
                    </a:p>
                  </a:txBody>
                  <a:tcPr marL="6668" marR="6668" marT="6668" marB="0" anchor="ctr">
                    <a:lnL>
                      <a:noFill/>
                    </a:lnL>
                    <a:lnR>
                      <a:noFill/>
                    </a:lnR>
                    <a:lnT>
                      <a:noFill/>
                    </a:lnT>
                    <a:lnB>
                      <a:noFill/>
                    </a:lnB>
                    <a:solidFill>
                      <a:srgbClr val="FFFFCC"/>
                    </a:solidFill>
                  </a:tcPr>
                </a:tc>
                <a:tc>
                  <a:txBody>
                    <a:bodyPr/>
                    <a:lstStyle/>
                    <a:p>
                      <a:pPr algn="ctr" fontAlgn="ctr"/>
                      <a:r>
                        <a:rPr lang="nl-NL" sz="1400" b="0" i="0" u="none" strike="noStrike">
                          <a:solidFill>
                            <a:srgbClr val="000000"/>
                          </a:solidFill>
                          <a:effectLst/>
                          <a:latin typeface="Calibri" panose="020F0502020204030204" pitchFamily="34" charset="0"/>
                        </a:rPr>
                        <a:t>--</a:t>
                      </a:r>
                    </a:p>
                  </a:txBody>
                  <a:tcPr marL="6668" marR="6668" marT="6668" marB="0" anchor="ctr">
                    <a:lnL>
                      <a:noFill/>
                    </a:lnL>
                    <a:lnR>
                      <a:noFill/>
                    </a:lnR>
                    <a:lnT>
                      <a:noFill/>
                    </a:lnT>
                    <a:lnB>
                      <a:noFill/>
                    </a:lnB>
                    <a:solidFill>
                      <a:srgbClr val="FFFFCC"/>
                    </a:solidFill>
                  </a:tcPr>
                </a:tc>
                <a:tc>
                  <a:txBody>
                    <a:bodyPr/>
                    <a:lstStyle/>
                    <a:p>
                      <a:pPr algn="ctr" fontAlgn="ctr"/>
                      <a:r>
                        <a:rPr lang="nl-NL" sz="1400" b="0" i="0" u="none" strike="noStrike">
                          <a:solidFill>
                            <a:srgbClr val="000000"/>
                          </a:solidFill>
                          <a:effectLst/>
                          <a:latin typeface="Calibri" panose="020F0502020204030204" pitchFamily="34" charset="0"/>
                        </a:rPr>
                        <a:t>--</a:t>
                      </a:r>
                    </a:p>
                  </a:txBody>
                  <a:tcPr marL="6668" marR="6668" marT="6668" marB="0" anchor="ctr">
                    <a:lnL>
                      <a:noFill/>
                    </a:lnL>
                    <a:lnR>
                      <a:noFill/>
                    </a:lnR>
                    <a:lnT>
                      <a:noFill/>
                    </a:lnT>
                    <a:lnB>
                      <a:noFill/>
                    </a:lnB>
                    <a:solidFill>
                      <a:srgbClr val="FFFFCC"/>
                    </a:solidFill>
                  </a:tcPr>
                </a:tc>
                <a:tc>
                  <a:txBody>
                    <a:bodyPr/>
                    <a:lstStyle/>
                    <a:p>
                      <a:pPr algn="ctr" fontAlgn="ctr"/>
                      <a:r>
                        <a:rPr lang="nl-NL" sz="1400" b="0" i="0" u="none" strike="noStrike" dirty="0">
                          <a:solidFill>
                            <a:srgbClr val="000000"/>
                          </a:solidFill>
                          <a:effectLst/>
                          <a:latin typeface="Calibri" panose="020F0502020204030204" pitchFamily="34" charset="0"/>
                        </a:rPr>
                        <a:t>--</a:t>
                      </a:r>
                    </a:p>
                  </a:txBody>
                  <a:tcPr marL="6668" marR="6668" marT="6668" marB="0" anchor="ctr">
                    <a:lnL>
                      <a:noFill/>
                    </a:lnL>
                    <a:lnR>
                      <a:noFill/>
                    </a:lnR>
                    <a:lnT>
                      <a:noFill/>
                    </a:lnT>
                    <a:lnB>
                      <a:noFill/>
                    </a:lnB>
                    <a:solidFill>
                      <a:srgbClr val="E7E6E6"/>
                    </a:solidFill>
                  </a:tcPr>
                </a:tc>
                <a:tc>
                  <a:txBody>
                    <a:bodyPr/>
                    <a:lstStyle/>
                    <a:p>
                      <a:pPr algn="ctr" fontAlgn="ctr"/>
                      <a:r>
                        <a:rPr lang="nl-NL" sz="1400" b="0" i="0" u="none" strike="noStrike" dirty="0">
                          <a:solidFill>
                            <a:srgbClr val="000000"/>
                          </a:solidFill>
                          <a:effectLst/>
                          <a:latin typeface="Calibri" panose="020F0502020204030204" pitchFamily="34" charset="0"/>
                        </a:rPr>
                        <a:t>--</a:t>
                      </a:r>
                    </a:p>
                  </a:txBody>
                  <a:tcPr marL="6668" marR="6668" marT="6668" marB="0" anchor="ctr">
                    <a:lnL>
                      <a:noFill/>
                    </a:lnL>
                    <a:lnR>
                      <a:noFill/>
                    </a:lnR>
                    <a:lnT>
                      <a:noFill/>
                    </a:lnT>
                    <a:lnB>
                      <a:noFill/>
                    </a:lnB>
                    <a:solidFill>
                      <a:srgbClr val="FFFFCC"/>
                    </a:solidFill>
                  </a:tcPr>
                </a:tc>
                <a:tc>
                  <a:txBody>
                    <a:bodyPr/>
                    <a:lstStyle/>
                    <a:p>
                      <a:pPr algn="ctr" fontAlgn="ctr"/>
                      <a:r>
                        <a:rPr lang="nl-NL" sz="1400" b="0" i="0" u="none" strike="noStrike" dirty="0">
                          <a:solidFill>
                            <a:srgbClr val="000000"/>
                          </a:solidFill>
                          <a:effectLst/>
                          <a:latin typeface="Calibri" panose="020F0502020204030204" pitchFamily="34" charset="0"/>
                        </a:rPr>
                        <a:t>--</a:t>
                      </a:r>
                    </a:p>
                  </a:txBody>
                  <a:tcPr marL="6668" marR="6668" marT="6668" marB="0" anchor="ctr">
                    <a:lnL>
                      <a:noFill/>
                    </a:lnL>
                    <a:lnR>
                      <a:noFill/>
                    </a:lnR>
                    <a:lnT>
                      <a:noFill/>
                    </a:lnT>
                    <a:lnB>
                      <a:noFill/>
                    </a:lnB>
                    <a:solidFill>
                      <a:srgbClr val="FFFFCC"/>
                    </a:solidFill>
                  </a:tcPr>
                </a:tc>
                <a:tc>
                  <a:txBody>
                    <a:bodyPr/>
                    <a:lstStyle/>
                    <a:p>
                      <a:pPr algn="ctr" fontAlgn="b"/>
                      <a:r>
                        <a:rPr lang="nl-NL" sz="1400" b="0" i="0" u="none" strike="noStrike">
                          <a:solidFill>
                            <a:srgbClr val="000000"/>
                          </a:solidFill>
                          <a:effectLst/>
                          <a:latin typeface="Calibri" panose="020F0502020204030204" pitchFamily="34" charset="0"/>
                        </a:rPr>
                        <a:t>7</a:t>
                      </a:r>
                    </a:p>
                  </a:txBody>
                  <a:tcPr marL="6668" marR="6668" marT="6668" marB="0" anchor="b">
                    <a:lnL>
                      <a:noFill/>
                    </a:lnL>
                    <a:lnR>
                      <a:noFill/>
                    </a:lnR>
                    <a:lnT>
                      <a:noFill/>
                    </a:lnT>
                    <a:lnB>
                      <a:noFill/>
                    </a:lnB>
                  </a:tcPr>
                </a:tc>
                <a:tc>
                  <a:txBody>
                    <a:bodyPr/>
                    <a:lstStyle/>
                    <a:p>
                      <a:pPr algn="ctr" fontAlgn="b"/>
                      <a:r>
                        <a:rPr lang="nl-NL" sz="1400" b="0" i="0" u="none" strike="noStrike" dirty="0">
                          <a:solidFill>
                            <a:srgbClr val="000000"/>
                          </a:solidFill>
                          <a:effectLst/>
                          <a:latin typeface="Calibri" panose="020F0502020204030204" pitchFamily="34" charset="0"/>
                        </a:rPr>
                        <a:t>0</a:t>
                      </a:r>
                    </a:p>
                  </a:txBody>
                  <a:tcPr marL="6668" marR="6668" marT="6668" marB="0" anchor="b">
                    <a:lnL>
                      <a:noFill/>
                    </a:lnL>
                    <a:lnR>
                      <a:noFill/>
                    </a:lnR>
                    <a:lnT>
                      <a:noFill/>
                    </a:lnT>
                    <a:lnB>
                      <a:noFill/>
                    </a:lnB>
                  </a:tcPr>
                </a:tc>
                <a:tc>
                  <a:txBody>
                    <a:bodyPr/>
                    <a:lstStyle/>
                    <a:p>
                      <a:pPr algn="ctr" fontAlgn="b"/>
                      <a:r>
                        <a:rPr lang="nl-NL" sz="1400" b="0" i="0" u="none" strike="noStrike" dirty="0">
                          <a:solidFill>
                            <a:srgbClr val="000000"/>
                          </a:solidFill>
                          <a:effectLst/>
                          <a:latin typeface="Calibri" panose="020F0502020204030204" pitchFamily="34" charset="0"/>
                        </a:rPr>
                        <a:t>0</a:t>
                      </a:r>
                    </a:p>
                  </a:txBody>
                  <a:tcPr marL="6668" marR="6668" marT="6668" marB="0" anchor="b">
                    <a:lnL>
                      <a:noFill/>
                    </a:lnL>
                    <a:lnR>
                      <a:noFill/>
                    </a:lnR>
                    <a:lnT>
                      <a:noFill/>
                    </a:lnT>
                    <a:lnB>
                      <a:noFill/>
                    </a:lnB>
                  </a:tcPr>
                </a:tc>
                <a:extLst>
                  <a:ext uri="{0D108BD9-81ED-4DB2-BD59-A6C34878D82A}">
                    <a16:rowId xmlns:a16="http://schemas.microsoft.com/office/drawing/2014/main" val="2332137599"/>
                  </a:ext>
                </a:extLst>
              </a:tr>
              <a:tr h="220028">
                <a:tc>
                  <a:txBody>
                    <a:bodyPr/>
                    <a:lstStyle/>
                    <a:p>
                      <a:pPr algn="l" fontAlgn="b"/>
                      <a:r>
                        <a:rPr lang="nl-NL" sz="1400" b="0" i="0" u="none" strike="noStrike">
                          <a:solidFill>
                            <a:srgbClr val="000000"/>
                          </a:solidFill>
                          <a:effectLst/>
                          <a:latin typeface="Calibri" panose="020F0502020204030204" pitchFamily="34" charset="0"/>
                        </a:rPr>
                        <a:t>Truckers</a:t>
                      </a:r>
                    </a:p>
                  </a:txBody>
                  <a:tcPr marL="6668" marR="6668" marT="6668" marB="0" anchor="b">
                    <a:lnL>
                      <a:noFill/>
                    </a:lnL>
                    <a:lnR>
                      <a:noFill/>
                    </a:lnR>
                    <a:lnT>
                      <a:noFill/>
                    </a:lnT>
                    <a:lnB>
                      <a:noFill/>
                    </a:lnB>
                  </a:tcPr>
                </a:tc>
                <a:tc>
                  <a:txBody>
                    <a:bodyPr/>
                    <a:lstStyle/>
                    <a:p>
                      <a:pPr algn="ctr" fontAlgn="ctr"/>
                      <a:r>
                        <a:rPr lang="nl-NL" sz="1400" b="0" i="0" u="none" strike="noStrike">
                          <a:solidFill>
                            <a:srgbClr val="000000"/>
                          </a:solidFill>
                          <a:effectLst/>
                          <a:latin typeface="Calibri" panose="020F0502020204030204" pitchFamily="34" charset="0"/>
                        </a:rPr>
                        <a:t>+-</a:t>
                      </a:r>
                    </a:p>
                  </a:txBody>
                  <a:tcPr marL="6668" marR="6668" marT="6668" marB="0" anchor="ctr">
                    <a:lnL>
                      <a:noFill/>
                    </a:lnL>
                    <a:lnR>
                      <a:noFill/>
                    </a:lnR>
                    <a:lnT>
                      <a:noFill/>
                    </a:lnT>
                    <a:lnB>
                      <a:noFill/>
                    </a:lnB>
                    <a:solidFill>
                      <a:srgbClr val="FFFFCC"/>
                    </a:solidFill>
                  </a:tcPr>
                </a:tc>
                <a:tc>
                  <a:txBody>
                    <a:bodyPr/>
                    <a:lstStyle/>
                    <a:p>
                      <a:pPr algn="ctr" fontAlgn="ctr"/>
                      <a:r>
                        <a:rPr lang="nl-NL" sz="1400" b="0" i="0" u="none" strike="noStrike">
                          <a:solidFill>
                            <a:srgbClr val="000000"/>
                          </a:solidFill>
                          <a:effectLst/>
                          <a:latin typeface="Calibri" panose="020F0502020204030204" pitchFamily="34" charset="0"/>
                        </a:rPr>
                        <a:t>+-</a:t>
                      </a:r>
                    </a:p>
                  </a:txBody>
                  <a:tcPr marL="6668" marR="6668" marT="6668" marB="0" anchor="ctr">
                    <a:lnL>
                      <a:noFill/>
                    </a:lnL>
                    <a:lnR>
                      <a:noFill/>
                    </a:lnR>
                    <a:lnT>
                      <a:noFill/>
                    </a:lnT>
                    <a:lnB>
                      <a:noFill/>
                    </a:lnB>
                    <a:solidFill>
                      <a:srgbClr val="FFFFCC"/>
                    </a:solidFill>
                  </a:tcPr>
                </a:tc>
                <a:tc>
                  <a:txBody>
                    <a:bodyPr/>
                    <a:lstStyle/>
                    <a:p>
                      <a:pPr algn="ctr" fontAlgn="ctr"/>
                      <a:r>
                        <a:rPr lang="nl-NL" sz="1400" b="0" i="0" u="none" strike="noStrike">
                          <a:solidFill>
                            <a:srgbClr val="000000"/>
                          </a:solidFill>
                          <a:effectLst/>
                          <a:latin typeface="Calibri" panose="020F0502020204030204" pitchFamily="34" charset="0"/>
                        </a:rPr>
                        <a:t>+-</a:t>
                      </a:r>
                    </a:p>
                  </a:txBody>
                  <a:tcPr marL="6668" marR="6668" marT="6668" marB="0" anchor="ctr">
                    <a:lnL>
                      <a:noFill/>
                    </a:lnL>
                    <a:lnR>
                      <a:noFill/>
                    </a:lnR>
                    <a:lnT>
                      <a:noFill/>
                    </a:lnT>
                    <a:lnB>
                      <a:noFill/>
                    </a:lnB>
                    <a:solidFill>
                      <a:srgbClr val="FFFFCC"/>
                    </a:solidFill>
                  </a:tcPr>
                </a:tc>
                <a:tc>
                  <a:txBody>
                    <a:bodyPr/>
                    <a:lstStyle/>
                    <a:p>
                      <a:pPr algn="ctr" fontAlgn="ctr"/>
                      <a:r>
                        <a:rPr lang="nl-NL" sz="1400" b="0" i="0" u="none" strike="noStrike">
                          <a:solidFill>
                            <a:srgbClr val="000000"/>
                          </a:solidFill>
                          <a:effectLst/>
                          <a:latin typeface="Calibri" panose="020F0502020204030204" pitchFamily="34" charset="0"/>
                        </a:rPr>
                        <a:t>+-</a:t>
                      </a:r>
                    </a:p>
                  </a:txBody>
                  <a:tcPr marL="6668" marR="6668" marT="6668" marB="0" anchor="ctr">
                    <a:lnL>
                      <a:noFill/>
                    </a:lnL>
                    <a:lnR>
                      <a:noFill/>
                    </a:lnR>
                    <a:lnT>
                      <a:noFill/>
                    </a:lnT>
                    <a:lnB>
                      <a:noFill/>
                    </a:lnB>
                    <a:solidFill>
                      <a:srgbClr val="FFFFCC"/>
                    </a:solidFill>
                  </a:tcPr>
                </a:tc>
                <a:tc>
                  <a:txBody>
                    <a:bodyPr/>
                    <a:lstStyle/>
                    <a:p>
                      <a:pPr algn="ctr" fontAlgn="ctr"/>
                      <a:r>
                        <a:rPr lang="nl-NL" sz="1400" b="0" i="0" u="none" strike="noStrike">
                          <a:solidFill>
                            <a:srgbClr val="000000"/>
                          </a:solidFill>
                          <a:effectLst/>
                          <a:latin typeface="Calibri" panose="020F0502020204030204" pitchFamily="34" charset="0"/>
                        </a:rPr>
                        <a:t>+-</a:t>
                      </a:r>
                    </a:p>
                  </a:txBody>
                  <a:tcPr marL="6668" marR="6668" marT="6668" marB="0" anchor="ctr">
                    <a:lnL>
                      <a:noFill/>
                    </a:lnL>
                    <a:lnR>
                      <a:noFill/>
                    </a:lnR>
                    <a:lnT>
                      <a:noFill/>
                    </a:lnT>
                    <a:lnB>
                      <a:noFill/>
                    </a:lnB>
                    <a:solidFill>
                      <a:srgbClr val="FFFFCC"/>
                    </a:solidFill>
                  </a:tcPr>
                </a:tc>
                <a:tc>
                  <a:txBody>
                    <a:bodyPr/>
                    <a:lstStyle/>
                    <a:p>
                      <a:pPr algn="ctr" fontAlgn="ctr"/>
                      <a:r>
                        <a:rPr lang="nl-NL" sz="1400" b="0" i="0" u="none" strike="noStrike">
                          <a:solidFill>
                            <a:srgbClr val="000000"/>
                          </a:solidFill>
                          <a:effectLst/>
                          <a:latin typeface="Calibri" panose="020F0502020204030204" pitchFamily="34" charset="0"/>
                        </a:rPr>
                        <a:t>--</a:t>
                      </a:r>
                    </a:p>
                  </a:txBody>
                  <a:tcPr marL="6668" marR="6668" marT="6668" marB="0" anchor="ctr">
                    <a:lnL>
                      <a:noFill/>
                    </a:lnL>
                    <a:lnR>
                      <a:noFill/>
                    </a:lnR>
                    <a:lnT>
                      <a:noFill/>
                    </a:lnT>
                    <a:lnB>
                      <a:noFill/>
                    </a:lnB>
                    <a:solidFill>
                      <a:srgbClr val="E7E6E6"/>
                    </a:solidFill>
                  </a:tcPr>
                </a:tc>
                <a:tc>
                  <a:txBody>
                    <a:bodyPr/>
                    <a:lstStyle/>
                    <a:p>
                      <a:pPr algn="ctr" fontAlgn="ctr"/>
                      <a:r>
                        <a:rPr lang="nl-NL" sz="1400" b="0" i="0" u="none" strike="noStrike" dirty="0">
                          <a:solidFill>
                            <a:srgbClr val="000000"/>
                          </a:solidFill>
                          <a:effectLst/>
                          <a:latin typeface="Calibri" panose="020F0502020204030204" pitchFamily="34" charset="0"/>
                        </a:rPr>
                        <a:t>+-</a:t>
                      </a:r>
                    </a:p>
                  </a:txBody>
                  <a:tcPr marL="6668" marR="6668" marT="6668" marB="0" anchor="ctr">
                    <a:lnL>
                      <a:noFill/>
                    </a:lnL>
                    <a:lnR>
                      <a:noFill/>
                    </a:lnR>
                    <a:lnT>
                      <a:noFill/>
                    </a:lnT>
                    <a:lnB>
                      <a:noFill/>
                    </a:lnB>
                    <a:solidFill>
                      <a:srgbClr val="FFFFCC"/>
                    </a:solidFill>
                  </a:tcPr>
                </a:tc>
                <a:tc>
                  <a:txBody>
                    <a:bodyPr/>
                    <a:lstStyle/>
                    <a:p>
                      <a:pPr algn="ctr" fontAlgn="b"/>
                      <a:r>
                        <a:rPr lang="nl-NL" sz="1400" b="0" i="0" u="none" strike="noStrike">
                          <a:solidFill>
                            <a:srgbClr val="000000"/>
                          </a:solidFill>
                          <a:effectLst/>
                          <a:latin typeface="Calibri" panose="020F0502020204030204" pitchFamily="34" charset="0"/>
                        </a:rPr>
                        <a:t>1</a:t>
                      </a:r>
                    </a:p>
                  </a:txBody>
                  <a:tcPr marL="6668" marR="6668" marT="6668" marB="0" anchor="b">
                    <a:lnL>
                      <a:noFill/>
                    </a:lnL>
                    <a:lnR>
                      <a:noFill/>
                    </a:lnR>
                    <a:lnT>
                      <a:noFill/>
                    </a:lnT>
                    <a:lnB>
                      <a:noFill/>
                    </a:lnB>
                  </a:tcPr>
                </a:tc>
                <a:tc>
                  <a:txBody>
                    <a:bodyPr/>
                    <a:lstStyle/>
                    <a:p>
                      <a:pPr algn="ctr" fontAlgn="b"/>
                      <a:r>
                        <a:rPr lang="nl-NL" sz="1400" b="0" i="0" u="none" strike="noStrike" dirty="0">
                          <a:solidFill>
                            <a:srgbClr val="000000"/>
                          </a:solidFill>
                          <a:effectLst/>
                          <a:latin typeface="Calibri" panose="020F0502020204030204" pitchFamily="34" charset="0"/>
                        </a:rPr>
                        <a:t>6</a:t>
                      </a:r>
                    </a:p>
                  </a:txBody>
                  <a:tcPr marL="6668" marR="6668" marT="6668" marB="0" anchor="b">
                    <a:lnL>
                      <a:noFill/>
                    </a:lnL>
                    <a:lnR>
                      <a:noFill/>
                    </a:lnR>
                    <a:lnT>
                      <a:noFill/>
                    </a:lnT>
                    <a:lnB>
                      <a:noFill/>
                    </a:lnB>
                  </a:tcPr>
                </a:tc>
                <a:tc>
                  <a:txBody>
                    <a:bodyPr/>
                    <a:lstStyle/>
                    <a:p>
                      <a:pPr algn="ctr" fontAlgn="b"/>
                      <a:r>
                        <a:rPr lang="nl-NL" sz="1400" b="0" i="0" u="none" strike="noStrike" dirty="0">
                          <a:solidFill>
                            <a:srgbClr val="000000"/>
                          </a:solidFill>
                          <a:effectLst/>
                          <a:latin typeface="Calibri" panose="020F0502020204030204" pitchFamily="34" charset="0"/>
                        </a:rPr>
                        <a:t>0</a:t>
                      </a:r>
                    </a:p>
                  </a:txBody>
                  <a:tcPr marL="6668" marR="6668" marT="6668" marB="0" anchor="b">
                    <a:lnL>
                      <a:noFill/>
                    </a:lnL>
                    <a:lnR>
                      <a:noFill/>
                    </a:lnR>
                    <a:lnT>
                      <a:noFill/>
                    </a:lnT>
                    <a:lnB>
                      <a:noFill/>
                    </a:lnB>
                  </a:tcPr>
                </a:tc>
                <a:extLst>
                  <a:ext uri="{0D108BD9-81ED-4DB2-BD59-A6C34878D82A}">
                    <a16:rowId xmlns:a16="http://schemas.microsoft.com/office/drawing/2014/main" val="1780976996"/>
                  </a:ext>
                </a:extLst>
              </a:tr>
              <a:tr h="237172">
                <a:tc>
                  <a:txBody>
                    <a:bodyPr/>
                    <a:lstStyle/>
                    <a:p>
                      <a:pPr algn="l" fontAlgn="b"/>
                      <a:r>
                        <a:rPr lang="nl-NL" sz="1400" b="0" i="0" u="none" strike="noStrike">
                          <a:solidFill>
                            <a:srgbClr val="000000"/>
                          </a:solidFill>
                          <a:effectLst/>
                          <a:latin typeface="Calibri" panose="020F0502020204030204" pitchFamily="34" charset="0"/>
                        </a:rPr>
                        <a:t>Diepzee terminals</a:t>
                      </a:r>
                    </a:p>
                  </a:txBody>
                  <a:tcPr marL="6668" marR="6668" marT="6668" marB="0" anchor="b">
                    <a:lnL>
                      <a:noFill/>
                    </a:lnL>
                    <a:lnR>
                      <a:noFill/>
                    </a:lnR>
                    <a:lnT>
                      <a:noFill/>
                    </a:lnT>
                    <a:lnB>
                      <a:noFill/>
                    </a:lnB>
                  </a:tcPr>
                </a:tc>
                <a:tc>
                  <a:txBody>
                    <a:bodyPr/>
                    <a:lstStyle/>
                    <a:p>
                      <a:pPr algn="ctr" fontAlgn="ctr"/>
                      <a:r>
                        <a:rPr lang="nl-NL" sz="1400" b="0" i="0" u="none" strike="noStrike">
                          <a:solidFill>
                            <a:srgbClr val="000000"/>
                          </a:solidFill>
                          <a:effectLst/>
                          <a:latin typeface="Calibri" panose="020F0502020204030204" pitchFamily="34" charset="0"/>
                        </a:rPr>
                        <a:t>++</a:t>
                      </a:r>
                    </a:p>
                  </a:txBody>
                  <a:tcPr marL="6668" marR="6668" marT="6668" marB="0" anchor="ctr">
                    <a:lnL>
                      <a:noFill/>
                    </a:lnL>
                    <a:lnR>
                      <a:noFill/>
                    </a:lnR>
                    <a:lnT>
                      <a:noFill/>
                    </a:lnT>
                    <a:lnB>
                      <a:noFill/>
                    </a:lnB>
                    <a:solidFill>
                      <a:srgbClr val="FFFFCC"/>
                    </a:solidFill>
                  </a:tcPr>
                </a:tc>
                <a:tc>
                  <a:txBody>
                    <a:bodyPr/>
                    <a:lstStyle/>
                    <a:p>
                      <a:pPr algn="ctr" fontAlgn="ctr"/>
                      <a:r>
                        <a:rPr lang="nl-NL" sz="1400" b="0" i="0" u="none" strike="noStrike">
                          <a:solidFill>
                            <a:srgbClr val="000000"/>
                          </a:solidFill>
                          <a:effectLst/>
                          <a:latin typeface="Calibri" panose="020F0502020204030204" pitchFamily="34" charset="0"/>
                        </a:rPr>
                        <a:t>++</a:t>
                      </a:r>
                    </a:p>
                  </a:txBody>
                  <a:tcPr marL="6668" marR="6668" marT="6668" marB="0" anchor="ctr">
                    <a:lnL>
                      <a:noFill/>
                    </a:lnL>
                    <a:lnR>
                      <a:noFill/>
                    </a:lnR>
                    <a:lnT>
                      <a:noFill/>
                    </a:lnT>
                    <a:lnB>
                      <a:noFill/>
                    </a:lnB>
                    <a:solidFill>
                      <a:srgbClr val="FFFFCC"/>
                    </a:solidFill>
                  </a:tcPr>
                </a:tc>
                <a:tc>
                  <a:txBody>
                    <a:bodyPr/>
                    <a:lstStyle/>
                    <a:p>
                      <a:pPr algn="ctr" fontAlgn="ctr"/>
                      <a:r>
                        <a:rPr lang="nl-NL" sz="1400" b="0" i="0" u="none" strike="noStrike">
                          <a:solidFill>
                            <a:srgbClr val="000000"/>
                          </a:solidFill>
                          <a:effectLst/>
                          <a:latin typeface="Calibri" panose="020F0502020204030204" pitchFamily="34" charset="0"/>
                        </a:rPr>
                        <a:t>++</a:t>
                      </a:r>
                    </a:p>
                  </a:txBody>
                  <a:tcPr marL="6668" marR="6668" marT="6668" marB="0" anchor="ctr">
                    <a:lnL>
                      <a:noFill/>
                    </a:lnL>
                    <a:lnR>
                      <a:noFill/>
                    </a:lnR>
                    <a:lnT>
                      <a:noFill/>
                    </a:lnT>
                    <a:lnB>
                      <a:noFill/>
                    </a:lnB>
                    <a:solidFill>
                      <a:srgbClr val="FFFFCC"/>
                    </a:solidFill>
                  </a:tcPr>
                </a:tc>
                <a:tc>
                  <a:txBody>
                    <a:bodyPr/>
                    <a:lstStyle/>
                    <a:p>
                      <a:pPr algn="ctr" fontAlgn="ctr"/>
                      <a:r>
                        <a:rPr lang="nl-NL" sz="1400" b="0" i="0" u="none" strike="noStrike">
                          <a:solidFill>
                            <a:srgbClr val="000000"/>
                          </a:solidFill>
                          <a:effectLst/>
                          <a:latin typeface="Calibri" panose="020F0502020204030204" pitchFamily="34" charset="0"/>
                        </a:rPr>
                        <a:t>++</a:t>
                      </a:r>
                    </a:p>
                  </a:txBody>
                  <a:tcPr marL="6668" marR="6668" marT="6668" marB="0" anchor="ctr">
                    <a:lnL>
                      <a:noFill/>
                    </a:lnL>
                    <a:lnR>
                      <a:noFill/>
                    </a:lnR>
                    <a:lnT>
                      <a:noFill/>
                    </a:lnT>
                    <a:lnB>
                      <a:noFill/>
                    </a:lnB>
                    <a:solidFill>
                      <a:srgbClr val="FFFFCC"/>
                    </a:solidFill>
                  </a:tcPr>
                </a:tc>
                <a:tc>
                  <a:txBody>
                    <a:bodyPr/>
                    <a:lstStyle/>
                    <a:p>
                      <a:pPr algn="ctr" fontAlgn="ctr"/>
                      <a:r>
                        <a:rPr lang="nl-NL" sz="1400" b="0" i="0" u="none" strike="noStrike">
                          <a:solidFill>
                            <a:srgbClr val="000000"/>
                          </a:solidFill>
                          <a:effectLst/>
                          <a:latin typeface="Calibri" panose="020F0502020204030204" pitchFamily="34" charset="0"/>
                        </a:rPr>
                        <a:t>++</a:t>
                      </a:r>
                    </a:p>
                  </a:txBody>
                  <a:tcPr marL="6668" marR="6668" marT="6668" marB="0" anchor="ctr">
                    <a:lnL>
                      <a:noFill/>
                    </a:lnL>
                    <a:lnR>
                      <a:noFill/>
                    </a:lnR>
                    <a:lnT>
                      <a:noFill/>
                    </a:lnT>
                    <a:lnB>
                      <a:noFill/>
                    </a:lnB>
                    <a:solidFill>
                      <a:srgbClr val="FFFFCC"/>
                    </a:solidFill>
                  </a:tcPr>
                </a:tc>
                <a:tc>
                  <a:txBody>
                    <a:bodyPr/>
                    <a:lstStyle/>
                    <a:p>
                      <a:pPr algn="ctr" fontAlgn="ctr"/>
                      <a:r>
                        <a:rPr lang="nl-NL" sz="1400" b="0" i="0" u="none" strike="noStrike">
                          <a:solidFill>
                            <a:srgbClr val="000000"/>
                          </a:solidFill>
                          <a:effectLst/>
                          <a:latin typeface="Calibri" panose="020F0502020204030204" pitchFamily="34" charset="0"/>
                        </a:rPr>
                        <a:t>++</a:t>
                      </a:r>
                    </a:p>
                  </a:txBody>
                  <a:tcPr marL="6668" marR="6668" marT="6668" marB="0" anchor="ctr">
                    <a:lnL>
                      <a:noFill/>
                    </a:lnL>
                    <a:lnR>
                      <a:noFill/>
                    </a:lnR>
                    <a:lnT>
                      <a:noFill/>
                    </a:lnT>
                    <a:lnB>
                      <a:noFill/>
                    </a:lnB>
                    <a:solidFill>
                      <a:srgbClr val="FFFFCC"/>
                    </a:solidFill>
                  </a:tcPr>
                </a:tc>
                <a:tc>
                  <a:txBody>
                    <a:bodyPr/>
                    <a:lstStyle/>
                    <a:p>
                      <a:pPr algn="ctr" fontAlgn="ctr"/>
                      <a:r>
                        <a:rPr lang="nl-NL" sz="1400" b="0" i="0" u="none" strike="noStrike" dirty="0">
                          <a:solidFill>
                            <a:srgbClr val="000000"/>
                          </a:solidFill>
                          <a:effectLst/>
                          <a:latin typeface="Calibri" panose="020F0502020204030204" pitchFamily="34" charset="0"/>
                        </a:rPr>
                        <a:t>--</a:t>
                      </a:r>
                    </a:p>
                  </a:txBody>
                  <a:tcPr marL="6668" marR="6668" marT="6668" marB="0" anchor="ctr">
                    <a:lnL>
                      <a:noFill/>
                    </a:lnL>
                    <a:lnR>
                      <a:noFill/>
                    </a:lnR>
                    <a:lnT>
                      <a:noFill/>
                    </a:lnT>
                    <a:lnB>
                      <a:noFill/>
                    </a:lnB>
                    <a:solidFill>
                      <a:srgbClr val="E7E6E6"/>
                    </a:solidFill>
                  </a:tcPr>
                </a:tc>
                <a:tc>
                  <a:txBody>
                    <a:bodyPr/>
                    <a:lstStyle/>
                    <a:p>
                      <a:pPr algn="ctr" fontAlgn="b"/>
                      <a:r>
                        <a:rPr lang="nl-NL" sz="1400" b="0" i="0" u="none" strike="noStrike">
                          <a:solidFill>
                            <a:srgbClr val="000000"/>
                          </a:solidFill>
                          <a:effectLst/>
                          <a:latin typeface="Calibri" panose="020F0502020204030204" pitchFamily="34" charset="0"/>
                        </a:rPr>
                        <a:t>1</a:t>
                      </a:r>
                    </a:p>
                  </a:txBody>
                  <a:tcPr marL="6668" marR="6668" marT="6668" marB="0" anchor="b">
                    <a:lnL>
                      <a:noFill/>
                    </a:lnL>
                    <a:lnR>
                      <a:noFill/>
                    </a:lnR>
                    <a:lnT>
                      <a:noFill/>
                    </a:lnT>
                    <a:lnB>
                      <a:noFill/>
                    </a:lnB>
                  </a:tcPr>
                </a:tc>
                <a:tc>
                  <a:txBody>
                    <a:bodyPr/>
                    <a:lstStyle/>
                    <a:p>
                      <a:pPr algn="ctr" fontAlgn="b"/>
                      <a:r>
                        <a:rPr lang="nl-NL" sz="1400" b="0" i="0" u="none" strike="noStrike" dirty="0">
                          <a:solidFill>
                            <a:srgbClr val="000000"/>
                          </a:solidFill>
                          <a:effectLst/>
                          <a:latin typeface="Calibri" panose="020F0502020204030204" pitchFamily="34" charset="0"/>
                        </a:rPr>
                        <a:t>0</a:t>
                      </a:r>
                    </a:p>
                  </a:txBody>
                  <a:tcPr marL="6668" marR="6668" marT="6668" marB="0" anchor="b">
                    <a:lnL>
                      <a:noFill/>
                    </a:lnL>
                    <a:lnR>
                      <a:noFill/>
                    </a:lnR>
                    <a:lnT>
                      <a:noFill/>
                    </a:lnT>
                    <a:lnB>
                      <a:noFill/>
                    </a:lnB>
                  </a:tcPr>
                </a:tc>
                <a:tc>
                  <a:txBody>
                    <a:bodyPr/>
                    <a:lstStyle/>
                    <a:p>
                      <a:pPr algn="ctr" fontAlgn="b"/>
                      <a:r>
                        <a:rPr lang="nl-NL" sz="1400" b="0" i="0" u="none" strike="noStrike" dirty="0">
                          <a:solidFill>
                            <a:srgbClr val="000000"/>
                          </a:solidFill>
                          <a:effectLst/>
                          <a:latin typeface="Calibri" panose="020F0502020204030204" pitchFamily="34" charset="0"/>
                        </a:rPr>
                        <a:t>6</a:t>
                      </a:r>
                    </a:p>
                  </a:txBody>
                  <a:tcPr marL="6668" marR="6668" marT="6668" marB="0" anchor="b">
                    <a:lnL>
                      <a:noFill/>
                    </a:lnL>
                    <a:lnR>
                      <a:noFill/>
                    </a:lnR>
                    <a:lnT>
                      <a:noFill/>
                    </a:lnT>
                    <a:lnB>
                      <a:noFill/>
                    </a:lnB>
                  </a:tcPr>
                </a:tc>
                <a:extLst>
                  <a:ext uri="{0D108BD9-81ED-4DB2-BD59-A6C34878D82A}">
                    <a16:rowId xmlns:a16="http://schemas.microsoft.com/office/drawing/2014/main" val="3223839369"/>
                  </a:ext>
                </a:extLst>
              </a:tr>
              <a:tr h="220028">
                <a:tc>
                  <a:txBody>
                    <a:bodyPr/>
                    <a:lstStyle/>
                    <a:p>
                      <a:pPr algn="l" fontAlgn="b"/>
                      <a:endParaRPr lang="nl-NL" sz="1400" b="0" i="0" u="none" strike="noStrike">
                        <a:solidFill>
                          <a:srgbClr val="000000"/>
                        </a:solidFill>
                        <a:effectLst/>
                        <a:latin typeface="Calibri" panose="020F0502020204030204" pitchFamily="34" charset="0"/>
                      </a:endParaRPr>
                    </a:p>
                  </a:txBody>
                  <a:tcPr marL="6668" marR="6668" marT="6668" marB="0" anchor="b">
                    <a:lnL>
                      <a:noFill/>
                    </a:lnL>
                    <a:lnR>
                      <a:noFill/>
                    </a:lnR>
                    <a:lnT>
                      <a:noFill/>
                    </a:lnT>
                    <a:lnB>
                      <a:noFill/>
                    </a:lnB>
                  </a:tcPr>
                </a:tc>
                <a:tc>
                  <a:txBody>
                    <a:bodyPr/>
                    <a:lstStyle/>
                    <a:p>
                      <a:pPr algn="l" fontAlgn="b"/>
                      <a:endParaRPr lang="nl-NL" sz="1400" b="0" i="0" u="none" strike="noStrike">
                        <a:solidFill>
                          <a:srgbClr val="000000"/>
                        </a:solidFill>
                        <a:effectLst/>
                        <a:latin typeface="Calibri" panose="020F0502020204030204" pitchFamily="34" charset="0"/>
                      </a:endParaRPr>
                    </a:p>
                  </a:txBody>
                  <a:tcPr marL="6668" marR="6668" marT="6668" marB="0" anchor="b">
                    <a:lnL>
                      <a:noFill/>
                    </a:lnL>
                    <a:lnR>
                      <a:noFill/>
                    </a:lnR>
                    <a:lnT>
                      <a:noFill/>
                    </a:lnT>
                    <a:lnB>
                      <a:noFill/>
                    </a:lnB>
                  </a:tcPr>
                </a:tc>
                <a:tc>
                  <a:txBody>
                    <a:bodyPr/>
                    <a:lstStyle/>
                    <a:p>
                      <a:pPr algn="l" fontAlgn="b"/>
                      <a:endParaRPr lang="nl-NL" sz="1400" b="0" i="0" u="none" strike="noStrike">
                        <a:solidFill>
                          <a:srgbClr val="000000"/>
                        </a:solidFill>
                        <a:effectLst/>
                        <a:latin typeface="Calibri" panose="020F0502020204030204" pitchFamily="34" charset="0"/>
                      </a:endParaRPr>
                    </a:p>
                  </a:txBody>
                  <a:tcPr marL="6668" marR="6668" marT="6668" marB="0" anchor="b">
                    <a:lnL>
                      <a:noFill/>
                    </a:lnL>
                    <a:lnR>
                      <a:noFill/>
                    </a:lnR>
                    <a:lnT>
                      <a:noFill/>
                    </a:lnT>
                    <a:lnB>
                      <a:noFill/>
                    </a:lnB>
                  </a:tcPr>
                </a:tc>
                <a:tc>
                  <a:txBody>
                    <a:bodyPr/>
                    <a:lstStyle/>
                    <a:p>
                      <a:pPr algn="l" fontAlgn="b"/>
                      <a:endParaRPr lang="nl-NL" sz="1400" b="0" i="0" u="none" strike="noStrike">
                        <a:solidFill>
                          <a:srgbClr val="000000"/>
                        </a:solidFill>
                        <a:effectLst/>
                        <a:latin typeface="Calibri" panose="020F0502020204030204" pitchFamily="34" charset="0"/>
                      </a:endParaRPr>
                    </a:p>
                  </a:txBody>
                  <a:tcPr marL="6668" marR="6668" marT="6668" marB="0" anchor="b">
                    <a:lnL>
                      <a:noFill/>
                    </a:lnL>
                    <a:lnR>
                      <a:noFill/>
                    </a:lnR>
                    <a:lnT>
                      <a:noFill/>
                    </a:lnT>
                    <a:lnB>
                      <a:noFill/>
                    </a:lnB>
                  </a:tcPr>
                </a:tc>
                <a:tc>
                  <a:txBody>
                    <a:bodyPr/>
                    <a:lstStyle/>
                    <a:p>
                      <a:pPr algn="l" fontAlgn="b"/>
                      <a:endParaRPr lang="nl-NL" sz="1400" b="0" i="0" u="none" strike="noStrike">
                        <a:solidFill>
                          <a:srgbClr val="000000"/>
                        </a:solidFill>
                        <a:effectLst/>
                        <a:latin typeface="Calibri" panose="020F0502020204030204" pitchFamily="34" charset="0"/>
                      </a:endParaRPr>
                    </a:p>
                  </a:txBody>
                  <a:tcPr marL="6668" marR="6668" marT="6668" marB="0" anchor="b">
                    <a:lnL>
                      <a:noFill/>
                    </a:lnL>
                    <a:lnR>
                      <a:noFill/>
                    </a:lnR>
                    <a:lnT>
                      <a:noFill/>
                    </a:lnT>
                    <a:lnB>
                      <a:noFill/>
                    </a:lnB>
                  </a:tcPr>
                </a:tc>
                <a:tc>
                  <a:txBody>
                    <a:bodyPr/>
                    <a:lstStyle/>
                    <a:p>
                      <a:pPr algn="l" fontAlgn="b"/>
                      <a:endParaRPr lang="nl-NL" sz="1400" b="0" i="0" u="none" strike="noStrike">
                        <a:solidFill>
                          <a:srgbClr val="000000"/>
                        </a:solidFill>
                        <a:effectLst/>
                        <a:latin typeface="Calibri" panose="020F0502020204030204" pitchFamily="34" charset="0"/>
                      </a:endParaRPr>
                    </a:p>
                  </a:txBody>
                  <a:tcPr marL="6668" marR="6668" marT="6668" marB="0" anchor="b">
                    <a:lnL>
                      <a:noFill/>
                    </a:lnL>
                    <a:lnR>
                      <a:noFill/>
                    </a:lnR>
                    <a:lnT>
                      <a:noFill/>
                    </a:lnT>
                    <a:lnB>
                      <a:noFill/>
                    </a:lnB>
                  </a:tcPr>
                </a:tc>
                <a:tc>
                  <a:txBody>
                    <a:bodyPr/>
                    <a:lstStyle/>
                    <a:p>
                      <a:pPr algn="l" fontAlgn="b"/>
                      <a:endParaRPr lang="nl-NL" sz="1400" b="0" i="0" u="none" strike="noStrike">
                        <a:solidFill>
                          <a:srgbClr val="000000"/>
                        </a:solidFill>
                        <a:effectLst/>
                        <a:latin typeface="Calibri" panose="020F0502020204030204" pitchFamily="34" charset="0"/>
                      </a:endParaRPr>
                    </a:p>
                  </a:txBody>
                  <a:tcPr marL="6668" marR="6668" marT="6668" marB="0" anchor="b">
                    <a:lnL>
                      <a:noFill/>
                    </a:lnL>
                    <a:lnR>
                      <a:noFill/>
                    </a:lnR>
                    <a:lnT>
                      <a:noFill/>
                    </a:lnT>
                    <a:lnB>
                      <a:noFill/>
                    </a:lnB>
                  </a:tcPr>
                </a:tc>
                <a:tc>
                  <a:txBody>
                    <a:bodyPr/>
                    <a:lstStyle/>
                    <a:p>
                      <a:pPr algn="l" fontAlgn="b"/>
                      <a:endParaRPr lang="nl-NL" sz="1400" b="0" i="0" u="none" strike="noStrike" dirty="0">
                        <a:solidFill>
                          <a:srgbClr val="000000"/>
                        </a:solidFill>
                        <a:effectLst/>
                        <a:latin typeface="Calibri" panose="020F0502020204030204" pitchFamily="34" charset="0"/>
                      </a:endParaRPr>
                    </a:p>
                  </a:txBody>
                  <a:tcPr marL="6668" marR="6668" marT="6668" marB="0" anchor="b">
                    <a:lnL>
                      <a:noFill/>
                    </a:lnL>
                    <a:lnR>
                      <a:noFill/>
                    </a:lnR>
                    <a:lnT>
                      <a:noFill/>
                    </a:lnT>
                    <a:lnB>
                      <a:noFill/>
                    </a:lnB>
                  </a:tcPr>
                </a:tc>
                <a:tc>
                  <a:txBody>
                    <a:bodyPr/>
                    <a:lstStyle/>
                    <a:p>
                      <a:pPr algn="l" fontAlgn="b"/>
                      <a:endParaRPr lang="nl-NL" sz="1400" b="0" i="0" u="none" strike="noStrike">
                        <a:solidFill>
                          <a:srgbClr val="000000"/>
                        </a:solidFill>
                        <a:effectLst/>
                        <a:latin typeface="Calibri" panose="020F0502020204030204" pitchFamily="34" charset="0"/>
                      </a:endParaRPr>
                    </a:p>
                  </a:txBody>
                  <a:tcPr marL="6668" marR="6668" marT="6668" marB="0" anchor="b">
                    <a:lnL>
                      <a:noFill/>
                    </a:lnL>
                    <a:lnR>
                      <a:noFill/>
                    </a:lnR>
                    <a:lnT>
                      <a:noFill/>
                    </a:lnT>
                    <a:lnB>
                      <a:noFill/>
                    </a:lnB>
                  </a:tcPr>
                </a:tc>
                <a:tc>
                  <a:txBody>
                    <a:bodyPr/>
                    <a:lstStyle/>
                    <a:p>
                      <a:pPr algn="l" fontAlgn="b"/>
                      <a:endParaRPr lang="nl-NL" sz="1400" b="0" i="0" u="none" strike="noStrike">
                        <a:solidFill>
                          <a:srgbClr val="000000"/>
                        </a:solidFill>
                        <a:effectLst/>
                        <a:latin typeface="Calibri" panose="020F0502020204030204" pitchFamily="34" charset="0"/>
                      </a:endParaRPr>
                    </a:p>
                  </a:txBody>
                  <a:tcPr marL="6668" marR="6668" marT="6668" marB="0" anchor="b">
                    <a:lnL>
                      <a:noFill/>
                    </a:lnL>
                    <a:lnR>
                      <a:noFill/>
                    </a:lnR>
                    <a:lnT>
                      <a:noFill/>
                    </a:lnT>
                    <a:lnB>
                      <a:noFill/>
                    </a:lnB>
                  </a:tcPr>
                </a:tc>
                <a:tc>
                  <a:txBody>
                    <a:bodyPr/>
                    <a:lstStyle/>
                    <a:p>
                      <a:pPr algn="l" fontAlgn="b"/>
                      <a:endParaRPr lang="nl-NL" sz="1400" b="0" i="0" u="none" strike="noStrike">
                        <a:solidFill>
                          <a:srgbClr val="000000"/>
                        </a:solidFill>
                        <a:effectLst/>
                        <a:latin typeface="Calibri" panose="020F0502020204030204" pitchFamily="34" charset="0"/>
                      </a:endParaRPr>
                    </a:p>
                  </a:txBody>
                  <a:tcPr marL="6668" marR="6668" marT="6668" marB="0" anchor="b">
                    <a:lnL>
                      <a:noFill/>
                    </a:lnL>
                    <a:lnR>
                      <a:noFill/>
                    </a:lnR>
                    <a:lnT>
                      <a:noFill/>
                    </a:lnT>
                    <a:lnB>
                      <a:noFill/>
                    </a:lnB>
                  </a:tcPr>
                </a:tc>
                <a:extLst>
                  <a:ext uri="{0D108BD9-81ED-4DB2-BD59-A6C34878D82A}">
                    <a16:rowId xmlns:a16="http://schemas.microsoft.com/office/drawing/2014/main" val="2292711867"/>
                  </a:ext>
                </a:extLst>
              </a:tr>
              <a:tr h="220028">
                <a:tc>
                  <a:txBody>
                    <a:bodyPr/>
                    <a:lstStyle/>
                    <a:p>
                      <a:pPr algn="l" fontAlgn="b"/>
                      <a:endParaRPr lang="nl-NL" sz="1400" b="0" i="0" u="none" strike="noStrike">
                        <a:solidFill>
                          <a:srgbClr val="000000"/>
                        </a:solidFill>
                        <a:effectLst/>
                        <a:latin typeface="Calibri" panose="020F0502020204030204" pitchFamily="34" charset="0"/>
                      </a:endParaRPr>
                    </a:p>
                  </a:txBody>
                  <a:tcPr marL="6668" marR="6668" marT="6668" marB="0" anchor="b">
                    <a:lnL>
                      <a:noFill/>
                    </a:lnL>
                    <a:lnR>
                      <a:noFill/>
                    </a:lnR>
                    <a:lnT>
                      <a:noFill/>
                    </a:lnT>
                    <a:lnB>
                      <a:noFill/>
                    </a:lnB>
                  </a:tcPr>
                </a:tc>
                <a:tc>
                  <a:txBody>
                    <a:bodyPr/>
                    <a:lstStyle/>
                    <a:p>
                      <a:pPr algn="l" fontAlgn="b"/>
                      <a:endParaRPr lang="nl-NL" sz="1400" b="0" i="0" u="none" strike="noStrike">
                        <a:solidFill>
                          <a:srgbClr val="000000"/>
                        </a:solidFill>
                        <a:effectLst/>
                        <a:latin typeface="Calibri" panose="020F0502020204030204" pitchFamily="34" charset="0"/>
                      </a:endParaRPr>
                    </a:p>
                  </a:txBody>
                  <a:tcPr marL="6668" marR="6668" marT="6668" marB="0" anchor="b">
                    <a:lnL>
                      <a:noFill/>
                    </a:lnL>
                    <a:lnR>
                      <a:noFill/>
                    </a:lnR>
                    <a:lnT>
                      <a:noFill/>
                    </a:lnT>
                    <a:lnB>
                      <a:noFill/>
                    </a:lnB>
                  </a:tcPr>
                </a:tc>
                <a:tc>
                  <a:txBody>
                    <a:bodyPr/>
                    <a:lstStyle/>
                    <a:p>
                      <a:pPr algn="l" fontAlgn="b"/>
                      <a:endParaRPr lang="nl-NL" sz="1400" b="0" i="0" u="none" strike="noStrike">
                        <a:solidFill>
                          <a:srgbClr val="000000"/>
                        </a:solidFill>
                        <a:effectLst/>
                        <a:latin typeface="Calibri" panose="020F0502020204030204" pitchFamily="34" charset="0"/>
                      </a:endParaRPr>
                    </a:p>
                  </a:txBody>
                  <a:tcPr marL="6668" marR="6668" marT="6668" marB="0" anchor="b">
                    <a:lnL>
                      <a:noFill/>
                    </a:lnL>
                    <a:lnR>
                      <a:noFill/>
                    </a:lnR>
                    <a:lnT>
                      <a:noFill/>
                    </a:lnT>
                    <a:lnB>
                      <a:noFill/>
                    </a:lnB>
                  </a:tcPr>
                </a:tc>
                <a:tc>
                  <a:txBody>
                    <a:bodyPr/>
                    <a:lstStyle/>
                    <a:p>
                      <a:pPr algn="l" fontAlgn="b"/>
                      <a:endParaRPr lang="nl-NL" sz="1400" b="0" i="0" u="none" strike="noStrike">
                        <a:solidFill>
                          <a:srgbClr val="000000"/>
                        </a:solidFill>
                        <a:effectLst/>
                        <a:latin typeface="Calibri" panose="020F0502020204030204" pitchFamily="34" charset="0"/>
                      </a:endParaRPr>
                    </a:p>
                  </a:txBody>
                  <a:tcPr marL="6668" marR="6668" marT="6668" marB="0" anchor="b">
                    <a:lnL>
                      <a:noFill/>
                    </a:lnL>
                    <a:lnR>
                      <a:noFill/>
                    </a:lnR>
                    <a:lnT>
                      <a:noFill/>
                    </a:lnT>
                    <a:lnB>
                      <a:noFill/>
                    </a:lnB>
                  </a:tcPr>
                </a:tc>
                <a:tc>
                  <a:txBody>
                    <a:bodyPr/>
                    <a:lstStyle/>
                    <a:p>
                      <a:pPr algn="l" fontAlgn="b"/>
                      <a:endParaRPr lang="nl-NL" sz="1400" b="0" i="0" u="none" strike="noStrike">
                        <a:solidFill>
                          <a:srgbClr val="000000"/>
                        </a:solidFill>
                        <a:effectLst/>
                        <a:latin typeface="Calibri" panose="020F0502020204030204" pitchFamily="34" charset="0"/>
                      </a:endParaRPr>
                    </a:p>
                  </a:txBody>
                  <a:tcPr marL="6668" marR="6668" marT="6668" marB="0" anchor="b">
                    <a:lnL>
                      <a:noFill/>
                    </a:lnL>
                    <a:lnR>
                      <a:noFill/>
                    </a:lnR>
                    <a:lnT>
                      <a:noFill/>
                    </a:lnT>
                    <a:lnB>
                      <a:noFill/>
                    </a:lnB>
                  </a:tcPr>
                </a:tc>
                <a:tc>
                  <a:txBody>
                    <a:bodyPr/>
                    <a:lstStyle/>
                    <a:p>
                      <a:pPr algn="l" fontAlgn="b"/>
                      <a:endParaRPr lang="nl-NL" sz="1400" b="0" i="0" u="none" strike="noStrike">
                        <a:solidFill>
                          <a:srgbClr val="000000"/>
                        </a:solidFill>
                        <a:effectLst/>
                        <a:latin typeface="Calibri" panose="020F0502020204030204" pitchFamily="34" charset="0"/>
                      </a:endParaRPr>
                    </a:p>
                  </a:txBody>
                  <a:tcPr marL="6668" marR="6668" marT="6668" marB="0" anchor="b">
                    <a:lnL>
                      <a:noFill/>
                    </a:lnL>
                    <a:lnR>
                      <a:noFill/>
                    </a:lnR>
                    <a:lnT>
                      <a:noFill/>
                    </a:lnT>
                    <a:lnB>
                      <a:noFill/>
                    </a:lnB>
                  </a:tcPr>
                </a:tc>
                <a:tc>
                  <a:txBody>
                    <a:bodyPr/>
                    <a:lstStyle/>
                    <a:p>
                      <a:pPr algn="l" fontAlgn="b"/>
                      <a:endParaRPr lang="nl-NL" sz="1400" b="0" i="0" u="none" strike="noStrike">
                        <a:solidFill>
                          <a:srgbClr val="000000"/>
                        </a:solidFill>
                        <a:effectLst/>
                        <a:latin typeface="Calibri" panose="020F0502020204030204" pitchFamily="34" charset="0"/>
                      </a:endParaRPr>
                    </a:p>
                  </a:txBody>
                  <a:tcPr marL="6668" marR="6668" marT="6668" marB="0" anchor="b">
                    <a:lnL>
                      <a:noFill/>
                    </a:lnL>
                    <a:lnR>
                      <a:noFill/>
                    </a:lnR>
                    <a:lnT>
                      <a:noFill/>
                    </a:lnT>
                    <a:lnB>
                      <a:noFill/>
                    </a:lnB>
                  </a:tcPr>
                </a:tc>
                <a:tc>
                  <a:txBody>
                    <a:bodyPr/>
                    <a:lstStyle/>
                    <a:p>
                      <a:pPr algn="l" fontAlgn="b"/>
                      <a:endParaRPr lang="nl-NL" sz="1400" b="0" i="0" u="none" strike="noStrike" dirty="0">
                        <a:solidFill>
                          <a:srgbClr val="000000"/>
                        </a:solidFill>
                        <a:effectLst/>
                        <a:latin typeface="Calibri" panose="020F0502020204030204" pitchFamily="34" charset="0"/>
                      </a:endParaRPr>
                    </a:p>
                  </a:txBody>
                  <a:tcPr marL="6668" marR="6668" marT="6668" marB="0" anchor="b">
                    <a:lnL>
                      <a:noFill/>
                    </a:lnL>
                    <a:lnR>
                      <a:noFill/>
                    </a:lnR>
                    <a:lnT>
                      <a:noFill/>
                    </a:lnT>
                    <a:lnB>
                      <a:noFill/>
                    </a:lnB>
                  </a:tcPr>
                </a:tc>
                <a:tc>
                  <a:txBody>
                    <a:bodyPr/>
                    <a:lstStyle/>
                    <a:p>
                      <a:pPr algn="l" fontAlgn="b"/>
                      <a:endParaRPr lang="nl-NL" sz="1400" b="0" i="0" u="none" strike="noStrike" dirty="0">
                        <a:solidFill>
                          <a:srgbClr val="000000"/>
                        </a:solidFill>
                        <a:effectLst/>
                        <a:latin typeface="Calibri" panose="020F0502020204030204" pitchFamily="34" charset="0"/>
                      </a:endParaRPr>
                    </a:p>
                  </a:txBody>
                  <a:tcPr marL="6668" marR="6668" marT="6668" marB="0" anchor="b">
                    <a:lnL>
                      <a:noFill/>
                    </a:lnL>
                    <a:lnR>
                      <a:noFill/>
                    </a:lnR>
                    <a:lnT>
                      <a:noFill/>
                    </a:lnT>
                    <a:lnB>
                      <a:noFill/>
                    </a:lnB>
                  </a:tcPr>
                </a:tc>
                <a:tc>
                  <a:txBody>
                    <a:bodyPr/>
                    <a:lstStyle/>
                    <a:p>
                      <a:pPr algn="l" fontAlgn="b"/>
                      <a:endParaRPr lang="nl-NL" sz="1400" b="0" i="0" u="none" strike="noStrike" dirty="0">
                        <a:solidFill>
                          <a:srgbClr val="000000"/>
                        </a:solidFill>
                        <a:effectLst/>
                        <a:latin typeface="Calibri" panose="020F0502020204030204" pitchFamily="34" charset="0"/>
                      </a:endParaRPr>
                    </a:p>
                  </a:txBody>
                  <a:tcPr marL="6668" marR="6668" marT="6668" marB="0" anchor="b">
                    <a:lnL>
                      <a:noFill/>
                    </a:lnL>
                    <a:lnR>
                      <a:noFill/>
                    </a:lnR>
                    <a:lnT>
                      <a:noFill/>
                    </a:lnT>
                    <a:lnB>
                      <a:noFill/>
                    </a:lnB>
                  </a:tcPr>
                </a:tc>
                <a:tc>
                  <a:txBody>
                    <a:bodyPr/>
                    <a:lstStyle/>
                    <a:p>
                      <a:pPr algn="l" fontAlgn="b"/>
                      <a:endParaRPr lang="nl-NL" sz="1400" b="0" i="0" u="none" strike="noStrike" dirty="0">
                        <a:solidFill>
                          <a:srgbClr val="000000"/>
                        </a:solidFill>
                        <a:effectLst/>
                        <a:latin typeface="Calibri" panose="020F0502020204030204" pitchFamily="34" charset="0"/>
                      </a:endParaRPr>
                    </a:p>
                  </a:txBody>
                  <a:tcPr marL="6668" marR="6668" marT="6668" marB="0" anchor="b">
                    <a:lnL>
                      <a:noFill/>
                    </a:lnL>
                    <a:lnR>
                      <a:noFill/>
                    </a:lnR>
                    <a:lnT>
                      <a:noFill/>
                    </a:lnT>
                    <a:lnB>
                      <a:noFill/>
                    </a:lnB>
                  </a:tcPr>
                </a:tc>
                <a:extLst>
                  <a:ext uri="{0D108BD9-81ED-4DB2-BD59-A6C34878D82A}">
                    <a16:rowId xmlns:a16="http://schemas.microsoft.com/office/drawing/2014/main" val="3599914596"/>
                  </a:ext>
                </a:extLst>
              </a:tr>
              <a:tr h="220028">
                <a:tc>
                  <a:txBody>
                    <a:bodyPr/>
                    <a:lstStyle/>
                    <a:p>
                      <a:pPr algn="l" fontAlgn="b"/>
                      <a:endParaRPr lang="nl-NL" sz="1400" b="0" i="0" u="none" strike="noStrike">
                        <a:solidFill>
                          <a:srgbClr val="000000"/>
                        </a:solidFill>
                        <a:effectLst/>
                        <a:latin typeface="Calibri" panose="020F0502020204030204" pitchFamily="34" charset="0"/>
                      </a:endParaRPr>
                    </a:p>
                  </a:txBody>
                  <a:tcPr marL="6668" marR="6668" marT="6668" marB="0" anchor="b">
                    <a:lnL>
                      <a:noFill/>
                    </a:lnL>
                    <a:lnR>
                      <a:noFill/>
                    </a:lnR>
                    <a:lnT>
                      <a:noFill/>
                    </a:lnT>
                    <a:lnB>
                      <a:noFill/>
                    </a:lnB>
                  </a:tcPr>
                </a:tc>
                <a:tc>
                  <a:txBody>
                    <a:bodyPr/>
                    <a:lstStyle/>
                    <a:p>
                      <a:pPr algn="l" fontAlgn="b"/>
                      <a:r>
                        <a:rPr lang="nl-NL" sz="1400" b="0" i="0" u="none" strike="noStrike">
                          <a:solidFill>
                            <a:srgbClr val="000000"/>
                          </a:solidFill>
                          <a:effectLst/>
                          <a:latin typeface="Calibri" panose="020F0502020204030204" pitchFamily="34" charset="0"/>
                        </a:rPr>
                        <a:t> </a:t>
                      </a:r>
                    </a:p>
                  </a:txBody>
                  <a:tcPr marL="6668" marR="6668" marT="6668" marB="0" anchor="b">
                    <a:lnL>
                      <a:noFill/>
                    </a:lnL>
                    <a:lnR>
                      <a:noFill/>
                    </a:lnR>
                    <a:lnT>
                      <a:noFill/>
                    </a:lnT>
                    <a:lnB>
                      <a:noFill/>
                    </a:lnB>
                    <a:solidFill>
                      <a:srgbClr val="FFFFCC"/>
                    </a:solidFill>
                  </a:tcPr>
                </a:tc>
                <a:tc gridSpan="2">
                  <a:txBody>
                    <a:bodyPr/>
                    <a:lstStyle/>
                    <a:p>
                      <a:pPr algn="l" fontAlgn="b"/>
                      <a:r>
                        <a:rPr lang="nl-NL" sz="1400" b="0" i="0" u="none" strike="noStrike">
                          <a:solidFill>
                            <a:srgbClr val="000000"/>
                          </a:solidFill>
                          <a:effectLst/>
                          <a:latin typeface="Calibri" panose="020F0502020204030204" pitchFamily="34" charset="0"/>
                        </a:rPr>
                        <a:t>Crosside effect</a:t>
                      </a:r>
                    </a:p>
                  </a:txBody>
                  <a:tcPr marL="6668" marR="6668" marT="6668" marB="0" anchor="b">
                    <a:lnL>
                      <a:noFill/>
                    </a:lnL>
                    <a:lnR>
                      <a:noFill/>
                    </a:lnR>
                    <a:lnT>
                      <a:noFill/>
                    </a:lnT>
                    <a:lnB>
                      <a:noFill/>
                    </a:lnB>
                  </a:tcPr>
                </a:tc>
                <a:tc hMerge="1">
                  <a:txBody>
                    <a:bodyPr/>
                    <a:lstStyle/>
                    <a:p>
                      <a:endParaRPr lang="nl-NL"/>
                    </a:p>
                  </a:txBody>
                  <a:tcPr/>
                </a:tc>
                <a:tc>
                  <a:txBody>
                    <a:bodyPr/>
                    <a:lstStyle/>
                    <a:p>
                      <a:pPr algn="l" fontAlgn="b"/>
                      <a:endParaRPr lang="nl-NL" sz="1400" b="0" i="0" u="none" strike="noStrike">
                        <a:solidFill>
                          <a:srgbClr val="000000"/>
                        </a:solidFill>
                        <a:effectLst/>
                        <a:latin typeface="Calibri" panose="020F0502020204030204" pitchFamily="34" charset="0"/>
                      </a:endParaRPr>
                    </a:p>
                  </a:txBody>
                  <a:tcPr marL="6668" marR="6668" marT="6668" marB="0" anchor="b">
                    <a:lnL>
                      <a:noFill/>
                    </a:lnL>
                    <a:lnR>
                      <a:noFill/>
                    </a:lnR>
                    <a:lnT>
                      <a:noFill/>
                    </a:lnT>
                    <a:lnB>
                      <a:noFill/>
                    </a:lnB>
                  </a:tcPr>
                </a:tc>
                <a:tc>
                  <a:txBody>
                    <a:bodyPr/>
                    <a:lstStyle/>
                    <a:p>
                      <a:pPr algn="l" fontAlgn="b"/>
                      <a:endParaRPr lang="nl-NL" sz="1400" b="0" i="0" u="none" strike="noStrike">
                        <a:solidFill>
                          <a:srgbClr val="000000"/>
                        </a:solidFill>
                        <a:effectLst/>
                        <a:latin typeface="Calibri" panose="020F0502020204030204" pitchFamily="34" charset="0"/>
                      </a:endParaRPr>
                    </a:p>
                  </a:txBody>
                  <a:tcPr marL="6668" marR="6668" marT="6668" marB="0" anchor="b">
                    <a:lnL>
                      <a:noFill/>
                    </a:lnL>
                    <a:lnR>
                      <a:noFill/>
                    </a:lnR>
                    <a:lnT>
                      <a:noFill/>
                    </a:lnT>
                    <a:lnB>
                      <a:noFill/>
                    </a:lnB>
                  </a:tcPr>
                </a:tc>
                <a:tc>
                  <a:txBody>
                    <a:bodyPr/>
                    <a:lstStyle/>
                    <a:p>
                      <a:pPr algn="l" fontAlgn="b"/>
                      <a:endParaRPr lang="nl-NL" sz="1400" b="0" i="0" u="none" strike="noStrike">
                        <a:solidFill>
                          <a:srgbClr val="000000"/>
                        </a:solidFill>
                        <a:effectLst/>
                        <a:latin typeface="Calibri" panose="020F0502020204030204" pitchFamily="34" charset="0"/>
                      </a:endParaRPr>
                    </a:p>
                  </a:txBody>
                  <a:tcPr marL="6668" marR="6668" marT="6668" marB="0" anchor="b">
                    <a:lnL>
                      <a:noFill/>
                    </a:lnL>
                    <a:lnR>
                      <a:noFill/>
                    </a:lnR>
                    <a:lnT>
                      <a:noFill/>
                    </a:lnT>
                    <a:lnB>
                      <a:noFill/>
                    </a:lnB>
                  </a:tcPr>
                </a:tc>
                <a:tc>
                  <a:txBody>
                    <a:bodyPr/>
                    <a:lstStyle/>
                    <a:p>
                      <a:pPr algn="l" fontAlgn="b"/>
                      <a:endParaRPr lang="nl-NL" sz="1400" b="0" i="0" u="none" strike="noStrike">
                        <a:solidFill>
                          <a:srgbClr val="000000"/>
                        </a:solidFill>
                        <a:effectLst/>
                        <a:latin typeface="Calibri" panose="020F0502020204030204" pitchFamily="34" charset="0"/>
                      </a:endParaRPr>
                    </a:p>
                  </a:txBody>
                  <a:tcPr marL="6668" marR="6668" marT="6668" marB="0" anchor="b">
                    <a:lnL>
                      <a:noFill/>
                    </a:lnL>
                    <a:lnR>
                      <a:noFill/>
                    </a:lnR>
                    <a:lnT>
                      <a:noFill/>
                    </a:lnT>
                    <a:lnB>
                      <a:noFill/>
                    </a:lnB>
                  </a:tcPr>
                </a:tc>
                <a:tc>
                  <a:txBody>
                    <a:bodyPr/>
                    <a:lstStyle/>
                    <a:p>
                      <a:pPr algn="l" fontAlgn="b"/>
                      <a:endParaRPr lang="nl-NL" sz="1400" b="0" i="0" u="none" strike="noStrike">
                        <a:solidFill>
                          <a:srgbClr val="000000"/>
                        </a:solidFill>
                        <a:effectLst/>
                        <a:latin typeface="Calibri" panose="020F0502020204030204" pitchFamily="34" charset="0"/>
                      </a:endParaRPr>
                    </a:p>
                  </a:txBody>
                  <a:tcPr marL="6668" marR="6668" marT="6668" marB="0" anchor="b">
                    <a:lnL>
                      <a:noFill/>
                    </a:lnL>
                    <a:lnR>
                      <a:noFill/>
                    </a:lnR>
                    <a:lnT>
                      <a:noFill/>
                    </a:lnT>
                    <a:lnB>
                      <a:noFill/>
                    </a:lnB>
                  </a:tcPr>
                </a:tc>
                <a:tc>
                  <a:txBody>
                    <a:bodyPr/>
                    <a:lstStyle/>
                    <a:p>
                      <a:pPr algn="l" fontAlgn="b"/>
                      <a:endParaRPr lang="nl-NL" sz="1400" b="0" i="0" u="none" strike="noStrike" dirty="0">
                        <a:solidFill>
                          <a:srgbClr val="000000"/>
                        </a:solidFill>
                        <a:effectLst/>
                        <a:latin typeface="Calibri" panose="020F0502020204030204" pitchFamily="34" charset="0"/>
                      </a:endParaRPr>
                    </a:p>
                  </a:txBody>
                  <a:tcPr marL="6668" marR="6668" marT="6668" marB="0" anchor="b">
                    <a:lnL>
                      <a:noFill/>
                    </a:lnL>
                    <a:lnR>
                      <a:noFill/>
                    </a:lnR>
                    <a:lnT>
                      <a:noFill/>
                    </a:lnT>
                    <a:lnB>
                      <a:noFill/>
                    </a:lnB>
                  </a:tcPr>
                </a:tc>
                <a:tc>
                  <a:txBody>
                    <a:bodyPr/>
                    <a:lstStyle/>
                    <a:p>
                      <a:pPr algn="l" fontAlgn="b"/>
                      <a:endParaRPr lang="nl-NL" sz="1400" b="0" i="0" u="none" strike="noStrike" dirty="0">
                        <a:solidFill>
                          <a:srgbClr val="000000"/>
                        </a:solidFill>
                        <a:effectLst/>
                        <a:latin typeface="Calibri" panose="020F0502020204030204" pitchFamily="34" charset="0"/>
                      </a:endParaRPr>
                    </a:p>
                  </a:txBody>
                  <a:tcPr marL="6668" marR="6668" marT="6668" marB="0" anchor="b">
                    <a:lnL>
                      <a:noFill/>
                    </a:lnL>
                    <a:lnR>
                      <a:noFill/>
                    </a:lnR>
                    <a:lnT>
                      <a:noFill/>
                    </a:lnT>
                    <a:lnB>
                      <a:noFill/>
                    </a:lnB>
                  </a:tcPr>
                </a:tc>
                <a:extLst>
                  <a:ext uri="{0D108BD9-81ED-4DB2-BD59-A6C34878D82A}">
                    <a16:rowId xmlns:a16="http://schemas.microsoft.com/office/drawing/2014/main" val="2546164336"/>
                  </a:ext>
                </a:extLst>
              </a:tr>
              <a:tr h="220028">
                <a:tc>
                  <a:txBody>
                    <a:bodyPr/>
                    <a:lstStyle/>
                    <a:p>
                      <a:pPr algn="l" fontAlgn="b"/>
                      <a:endParaRPr lang="nl-NL" sz="1400" b="0" i="0" u="none" strike="noStrike">
                        <a:solidFill>
                          <a:srgbClr val="000000"/>
                        </a:solidFill>
                        <a:effectLst/>
                        <a:latin typeface="Calibri" panose="020F0502020204030204" pitchFamily="34" charset="0"/>
                      </a:endParaRPr>
                    </a:p>
                  </a:txBody>
                  <a:tcPr marL="6668" marR="6668" marT="6668" marB="0" anchor="b">
                    <a:lnL>
                      <a:noFill/>
                    </a:lnL>
                    <a:lnR>
                      <a:noFill/>
                    </a:lnR>
                    <a:lnT>
                      <a:noFill/>
                    </a:lnT>
                    <a:lnB>
                      <a:noFill/>
                    </a:lnB>
                  </a:tcPr>
                </a:tc>
                <a:tc>
                  <a:txBody>
                    <a:bodyPr/>
                    <a:lstStyle/>
                    <a:p>
                      <a:pPr algn="l" fontAlgn="b"/>
                      <a:endParaRPr lang="nl-NL" sz="1400" b="0" i="0" u="none" strike="noStrike">
                        <a:solidFill>
                          <a:srgbClr val="000000"/>
                        </a:solidFill>
                        <a:effectLst/>
                        <a:latin typeface="Calibri" panose="020F0502020204030204" pitchFamily="34" charset="0"/>
                      </a:endParaRPr>
                    </a:p>
                  </a:txBody>
                  <a:tcPr marL="6668" marR="6668" marT="6668" marB="0" anchor="b">
                    <a:lnL>
                      <a:noFill/>
                    </a:lnL>
                    <a:lnR>
                      <a:noFill/>
                    </a:lnR>
                    <a:lnT>
                      <a:noFill/>
                    </a:lnT>
                    <a:lnB>
                      <a:noFill/>
                    </a:lnB>
                  </a:tcPr>
                </a:tc>
                <a:tc>
                  <a:txBody>
                    <a:bodyPr/>
                    <a:lstStyle/>
                    <a:p>
                      <a:pPr algn="l" fontAlgn="b"/>
                      <a:endParaRPr lang="nl-NL" sz="1400" b="0" i="0" u="none" strike="noStrike">
                        <a:solidFill>
                          <a:srgbClr val="000000"/>
                        </a:solidFill>
                        <a:effectLst/>
                        <a:latin typeface="Calibri" panose="020F0502020204030204" pitchFamily="34" charset="0"/>
                      </a:endParaRPr>
                    </a:p>
                  </a:txBody>
                  <a:tcPr marL="6668" marR="6668" marT="6668" marB="0" anchor="b">
                    <a:lnL>
                      <a:noFill/>
                    </a:lnL>
                    <a:lnR>
                      <a:noFill/>
                    </a:lnR>
                    <a:lnT>
                      <a:noFill/>
                    </a:lnT>
                    <a:lnB>
                      <a:noFill/>
                    </a:lnB>
                  </a:tcPr>
                </a:tc>
                <a:tc>
                  <a:txBody>
                    <a:bodyPr/>
                    <a:lstStyle/>
                    <a:p>
                      <a:pPr algn="l" fontAlgn="b"/>
                      <a:endParaRPr lang="nl-NL" sz="1400" b="0" i="0" u="none" strike="noStrike">
                        <a:solidFill>
                          <a:srgbClr val="000000"/>
                        </a:solidFill>
                        <a:effectLst/>
                        <a:latin typeface="Calibri" panose="020F0502020204030204" pitchFamily="34" charset="0"/>
                      </a:endParaRPr>
                    </a:p>
                  </a:txBody>
                  <a:tcPr marL="6668" marR="6668" marT="6668" marB="0" anchor="b">
                    <a:lnL>
                      <a:noFill/>
                    </a:lnL>
                    <a:lnR>
                      <a:noFill/>
                    </a:lnR>
                    <a:lnT>
                      <a:noFill/>
                    </a:lnT>
                    <a:lnB>
                      <a:noFill/>
                    </a:lnB>
                  </a:tcPr>
                </a:tc>
                <a:tc>
                  <a:txBody>
                    <a:bodyPr/>
                    <a:lstStyle/>
                    <a:p>
                      <a:pPr algn="l" fontAlgn="b"/>
                      <a:endParaRPr lang="nl-NL" sz="1400" b="0" i="0" u="none" strike="noStrike">
                        <a:solidFill>
                          <a:srgbClr val="000000"/>
                        </a:solidFill>
                        <a:effectLst/>
                        <a:latin typeface="Calibri" panose="020F0502020204030204" pitchFamily="34" charset="0"/>
                      </a:endParaRPr>
                    </a:p>
                  </a:txBody>
                  <a:tcPr marL="6668" marR="6668" marT="6668" marB="0" anchor="b">
                    <a:lnL>
                      <a:noFill/>
                    </a:lnL>
                    <a:lnR>
                      <a:noFill/>
                    </a:lnR>
                    <a:lnT>
                      <a:noFill/>
                    </a:lnT>
                    <a:lnB>
                      <a:noFill/>
                    </a:lnB>
                  </a:tcPr>
                </a:tc>
                <a:tc>
                  <a:txBody>
                    <a:bodyPr/>
                    <a:lstStyle/>
                    <a:p>
                      <a:pPr algn="l" fontAlgn="b"/>
                      <a:endParaRPr lang="nl-NL" sz="1400" b="0" i="0" u="none" strike="noStrike">
                        <a:solidFill>
                          <a:srgbClr val="000000"/>
                        </a:solidFill>
                        <a:effectLst/>
                        <a:latin typeface="Calibri" panose="020F0502020204030204" pitchFamily="34" charset="0"/>
                      </a:endParaRPr>
                    </a:p>
                  </a:txBody>
                  <a:tcPr marL="6668" marR="6668" marT="6668" marB="0" anchor="b">
                    <a:lnL>
                      <a:noFill/>
                    </a:lnL>
                    <a:lnR>
                      <a:noFill/>
                    </a:lnR>
                    <a:lnT>
                      <a:noFill/>
                    </a:lnT>
                    <a:lnB>
                      <a:noFill/>
                    </a:lnB>
                  </a:tcPr>
                </a:tc>
                <a:tc>
                  <a:txBody>
                    <a:bodyPr/>
                    <a:lstStyle/>
                    <a:p>
                      <a:pPr algn="l" fontAlgn="b"/>
                      <a:endParaRPr lang="nl-NL" sz="1400" b="0" i="0" u="none" strike="noStrike">
                        <a:solidFill>
                          <a:srgbClr val="000000"/>
                        </a:solidFill>
                        <a:effectLst/>
                        <a:latin typeface="Calibri" panose="020F0502020204030204" pitchFamily="34" charset="0"/>
                      </a:endParaRPr>
                    </a:p>
                  </a:txBody>
                  <a:tcPr marL="6668" marR="6668" marT="6668" marB="0" anchor="b">
                    <a:lnL>
                      <a:noFill/>
                    </a:lnL>
                    <a:lnR>
                      <a:noFill/>
                    </a:lnR>
                    <a:lnT>
                      <a:noFill/>
                    </a:lnT>
                    <a:lnB>
                      <a:noFill/>
                    </a:lnB>
                  </a:tcPr>
                </a:tc>
                <a:tc>
                  <a:txBody>
                    <a:bodyPr/>
                    <a:lstStyle/>
                    <a:p>
                      <a:pPr algn="l" fontAlgn="b"/>
                      <a:endParaRPr lang="nl-NL" sz="1400" b="0" i="0" u="none" strike="noStrike">
                        <a:solidFill>
                          <a:srgbClr val="000000"/>
                        </a:solidFill>
                        <a:effectLst/>
                        <a:latin typeface="Calibri" panose="020F0502020204030204" pitchFamily="34" charset="0"/>
                      </a:endParaRPr>
                    </a:p>
                  </a:txBody>
                  <a:tcPr marL="6668" marR="6668" marT="6668" marB="0" anchor="b">
                    <a:lnL>
                      <a:noFill/>
                    </a:lnL>
                    <a:lnR>
                      <a:noFill/>
                    </a:lnR>
                    <a:lnT>
                      <a:noFill/>
                    </a:lnT>
                    <a:lnB>
                      <a:noFill/>
                    </a:lnB>
                  </a:tcPr>
                </a:tc>
                <a:tc>
                  <a:txBody>
                    <a:bodyPr/>
                    <a:lstStyle/>
                    <a:p>
                      <a:pPr algn="l" fontAlgn="b"/>
                      <a:endParaRPr lang="nl-NL" sz="1400" b="0" i="0" u="none" strike="noStrike">
                        <a:solidFill>
                          <a:srgbClr val="000000"/>
                        </a:solidFill>
                        <a:effectLst/>
                        <a:latin typeface="Calibri" panose="020F0502020204030204" pitchFamily="34" charset="0"/>
                      </a:endParaRPr>
                    </a:p>
                  </a:txBody>
                  <a:tcPr marL="6668" marR="6668" marT="6668" marB="0" anchor="b">
                    <a:lnL>
                      <a:noFill/>
                    </a:lnL>
                    <a:lnR>
                      <a:noFill/>
                    </a:lnR>
                    <a:lnT>
                      <a:noFill/>
                    </a:lnT>
                    <a:lnB>
                      <a:noFill/>
                    </a:lnB>
                  </a:tcPr>
                </a:tc>
                <a:tc>
                  <a:txBody>
                    <a:bodyPr/>
                    <a:lstStyle/>
                    <a:p>
                      <a:pPr algn="l" fontAlgn="b"/>
                      <a:endParaRPr lang="nl-NL" sz="1400" b="0" i="0" u="none" strike="noStrike">
                        <a:solidFill>
                          <a:srgbClr val="000000"/>
                        </a:solidFill>
                        <a:effectLst/>
                        <a:latin typeface="Calibri" panose="020F0502020204030204" pitchFamily="34" charset="0"/>
                      </a:endParaRPr>
                    </a:p>
                  </a:txBody>
                  <a:tcPr marL="6668" marR="6668" marT="6668" marB="0" anchor="b">
                    <a:lnL>
                      <a:noFill/>
                    </a:lnL>
                    <a:lnR>
                      <a:noFill/>
                    </a:lnR>
                    <a:lnT>
                      <a:noFill/>
                    </a:lnT>
                    <a:lnB>
                      <a:noFill/>
                    </a:lnB>
                  </a:tcPr>
                </a:tc>
                <a:tc>
                  <a:txBody>
                    <a:bodyPr/>
                    <a:lstStyle/>
                    <a:p>
                      <a:pPr algn="l" fontAlgn="b"/>
                      <a:endParaRPr lang="nl-NL" sz="1400" b="0" i="0" u="none" strike="noStrike" dirty="0">
                        <a:solidFill>
                          <a:srgbClr val="000000"/>
                        </a:solidFill>
                        <a:effectLst/>
                        <a:latin typeface="Calibri" panose="020F0502020204030204" pitchFamily="34" charset="0"/>
                      </a:endParaRPr>
                    </a:p>
                  </a:txBody>
                  <a:tcPr marL="6668" marR="6668" marT="6668" marB="0" anchor="b">
                    <a:lnL>
                      <a:noFill/>
                    </a:lnL>
                    <a:lnR>
                      <a:noFill/>
                    </a:lnR>
                    <a:lnT>
                      <a:noFill/>
                    </a:lnT>
                    <a:lnB>
                      <a:noFill/>
                    </a:lnB>
                  </a:tcPr>
                </a:tc>
                <a:extLst>
                  <a:ext uri="{0D108BD9-81ED-4DB2-BD59-A6C34878D82A}">
                    <a16:rowId xmlns:a16="http://schemas.microsoft.com/office/drawing/2014/main" val="2855730254"/>
                  </a:ext>
                </a:extLst>
              </a:tr>
              <a:tr h="262888">
                <a:tc>
                  <a:txBody>
                    <a:bodyPr/>
                    <a:lstStyle/>
                    <a:p>
                      <a:pPr algn="l" fontAlgn="b"/>
                      <a:endParaRPr lang="nl-NL" sz="1400" b="0" i="0" u="none" strike="noStrike">
                        <a:solidFill>
                          <a:srgbClr val="000000"/>
                        </a:solidFill>
                        <a:effectLst/>
                        <a:latin typeface="Calibri" panose="020F0502020204030204" pitchFamily="34" charset="0"/>
                      </a:endParaRPr>
                    </a:p>
                  </a:txBody>
                  <a:tcPr marL="6668" marR="6668" marT="6668" marB="0" anchor="b">
                    <a:lnL>
                      <a:noFill/>
                    </a:lnL>
                    <a:lnR>
                      <a:noFill/>
                    </a:lnR>
                    <a:lnT>
                      <a:noFill/>
                    </a:lnT>
                    <a:lnB>
                      <a:noFill/>
                    </a:lnB>
                  </a:tcPr>
                </a:tc>
                <a:tc>
                  <a:txBody>
                    <a:bodyPr/>
                    <a:lstStyle/>
                    <a:p>
                      <a:pPr algn="l" fontAlgn="b"/>
                      <a:r>
                        <a:rPr lang="nl-NL" sz="1400" b="0" i="0" u="none" strike="noStrike" dirty="0">
                          <a:solidFill>
                            <a:srgbClr val="000000"/>
                          </a:solidFill>
                          <a:effectLst/>
                          <a:latin typeface="Calibri" panose="020F0502020204030204" pitchFamily="34" charset="0"/>
                        </a:rPr>
                        <a:t> </a:t>
                      </a:r>
                    </a:p>
                  </a:txBody>
                  <a:tcPr marL="6668" marR="6668" marT="6668" marB="0" anchor="b">
                    <a:lnL>
                      <a:noFill/>
                    </a:lnL>
                    <a:lnR>
                      <a:noFill/>
                    </a:lnR>
                    <a:lnT>
                      <a:noFill/>
                    </a:lnT>
                    <a:lnB>
                      <a:noFill/>
                    </a:lnB>
                    <a:solidFill>
                      <a:srgbClr val="F2F2F2"/>
                    </a:solidFill>
                  </a:tcPr>
                </a:tc>
                <a:tc gridSpan="2">
                  <a:txBody>
                    <a:bodyPr/>
                    <a:lstStyle/>
                    <a:p>
                      <a:pPr algn="l" fontAlgn="b"/>
                      <a:r>
                        <a:rPr lang="nl-NL" sz="1400" b="0" i="0" u="none" strike="noStrike" dirty="0">
                          <a:solidFill>
                            <a:srgbClr val="000000"/>
                          </a:solidFill>
                          <a:effectLst/>
                          <a:latin typeface="Calibri" panose="020F0502020204030204" pitchFamily="34" charset="0"/>
                        </a:rPr>
                        <a:t>Same side effect</a:t>
                      </a:r>
                    </a:p>
                  </a:txBody>
                  <a:tcPr marL="6668" marR="6668" marT="6668" marB="0" anchor="b">
                    <a:lnL>
                      <a:noFill/>
                    </a:lnL>
                    <a:lnR>
                      <a:noFill/>
                    </a:lnR>
                    <a:lnT>
                      <a:noFill/>
                    </a:lnT>
                    <a:lnB>
                      <a:noFill/>
                    </a:lnB>
                  </a:tcPr>
                </a:tc>
                <a:tc hMerge="1">
                  <a:txBody>
                    <a:bodyPr/>
                    <a:lstStyle/>
                    <a:p>
                      <a:endParaRPr lang="nl-NL"/>
                    </a:p>
                  </a:txBody>
                  <a:tcPr/>
                </a:tc>
                <a:tc>
                  <a:txBody>
                    <a:bodyPr/>
                    <a:lstStyle/>
                    <a:p>
                      <a:pPr algn="l" fontAlgn="b"/>
                      <a:endParaRPr lang="nl-NL" sz="1400" b="0" i="0" u="none" strike="noStrike">
                        <a:solidFill>
                          <a:srgbClr val="000000"/>
                        </a:solidFill>
                        <a:effectLst/>
                        <a:latin typeface="Calibri" panose="020F0502020204030204" pitchFamily="34" charset="0"/>
                      </a:endParaRPr>
                    </a:p>
                  </a:txBody>
                  <a:tcPr marL="6668" marR="6668" marT="6668" marB="0" anchor="b">
                    <a:lnL>
                      <a:noFill/>
                    </a:lnL>
                    <a:lnR>
                      <a:noFill/>
                    </a:lnR>
                    <a:lnT>
                      <a:noFill/>
                    </a:lnT>
                    <a:lnB>
                      <a:noFill/>
                    </a:lnB>
                  </a:tcPr>
                </a:tc>
                <a:tc>
                  <a:txBody>
                    <a:bodyPr/>
                    <a:lstStyle/>
                    <a:p>
                      <a:pPr algn="l" fontAlgn="b"/>
                      <a:endParaRPr lang="nl-NL" sz="1400" b="0" i="0" u="none" strike="noStrike">
                        <a:solidFill>
                          <a:srgbClr val="000000"/>
                        </a:solidFill>
                        <a:effectLst/>
                        <a:latin typeface="Calibri" panose="020F0502020204030204" pitchFamily="34" charset="0"/>
                      </a:endParaRPr>
                    </a:p>
                  </a:txBody>
                  <a:tcPr marL="6668" marR="6668" marT="6668" marB="0" anchor="b">
                    <a:lnL>
                      <a:noFill/>
                    </a:lnL>
                    <a:lnR>
                      <a:noFill/>
                    </a:lnR>
                    <a:lnT>
                      <a:noFill/>
                    </a:lnT>
                    <a:lnB>
                      <a:noFill/>
                    </a:lnB>
                  </a:tcPr>
                </a:tc>
                <a:tc>
                  <a:txBody>
                    <a:bodyPr/>
                    <a:lstStyle/>
                    <a:p>
                      <a:pPr algn="l" fontAlgn="b"/>
                      <a:endParaRPr lang="nl-NL" sz="1400" b="0" i="0" u="none" strike="noStrike">
                        <a:solidFill>
                          <a:srgbClr val="000000"/>
                        </a:solidFill>
                        <a:effectLst/>
                        <a:latin typeface="Calibri" panose="020F0502020204030204" pitchFamily="34" charset="0"/>
                      </a:endParaRPr>
                    </a:p>
                  </a:txBody>
                  <a:tcPr marL="6668" marR="6668" marT="6668" marB="0" anchor="b">
                    <a:lnL>
                      <a:noFill/>
                    </a:lnL>
                    <a:lnR>
                      <a:noFill/>
                    </a:lnR>
                    <a:lnT>
                      <a:noFill/>
                    </a:lnT>
                    <a:lnB>
                      <a:noFill/>
                    </a:lnB>
                  </a:tcPr>
                </a:tc>
                <a:tc>
                  <a:txBody>
                    <a:bodyPr/>
                    <a:lstStyle/>
                    <a:p>
                      <a:pPr algn="l" fontAlgn="b"/>
                      <a:endParaRPr lang="nl-NL" sz="1400" b="0" i="0" u="none" strike="noStrike">
                        <a:solidFill>
                          <a:srgbClr val="000000"/>
                        </a:solidFill>
                        <a:effectLst/>
                        <a:latin typeface="Calibri" panose="020F0502020204030204" pitchFamily="34" charset="0"/>
                      </a:endParaRPr>
                    </a:p>
                  </a:txBody>
                  <a:tcPr marL="6668" marR="6668" marT="6668" marB="0" anchor="b">
                    <a:lnL>
                      <a:noFill/>
                    </a:lnL>
                    <a:lnR>
                      <a:noFill/>
                    </a:lnR>
                    <a:lnT>
                      <a:noFill/>
                    </a:lnT>
                    <a:lnB>
                      <a:noFill/>
                    </a:lnB>
                  </a:tcPr>
                </a:tc>
                <a:tc>
                  <a:txBody>
                    <a:bodyPr/>
                    <a:lstStyle/>
                    <a:p>
                      <a:pPr algn="l" fontAlgn="b"/>
                      <a:endParaRPr lang="nl-NL" sz="1400" b="0" i="0" u="none" strike="noStrike">
                        <a:solidFill>
                          <a:srgbClr val="000000"/>
                        </a:solidFill>
                        <a:effectLst/>
                        <a:latin typeface="Calibri" panose="020F0502020204030204" pitchFamily="34" charset="0"/>
                      </a:endParaRPr>
                    </a:p>
                  </a:txBody>
                  <a:tcPr marL="6668" marR="6668" marT="6668" marB="0" anchor="b">
                    <a:lnL>
                      <a:noFill/>
                    </a:lnL>
                    <a:lnR>
                      <a:noFill/>
                    </a:lnR>
                    <a:lnT>
                      <a:noFill/>
                    </a:lnT>
                    <a:lnB>
                      <a:noFill/>
                    </a:lnB>
                  </a:tcPr>
                </a:tc>
                <a:tc>
                  <a:txBody>
                    <a:bodyPr/>
                    <a:lstStyle/>
                    <a:p>
                      <a:pPr algn="l" fontAlgn="b"/>
                      <a:endParaRPr lang="nl-NL" sz="1400" b="0" i="0" u="none" strike="noStrike">
                        <a:solidFill>
                          <a:srgbClr val="000000"/>
                        </a:solidFill>
                        <a:effectLst/>
                        <a:latin typeface="Calibri" panose="020F0502020204030204" pitchFamily="34" charset="0"/>
                      </a:endParaRPr>
                    </a:p>
                  </a:txBody>
                  <a:tcPr marL="6668" marR="6668" marT="6668" marB="0" anchor="b">
                    <a:lnL>
                      <a:noFill/>
                    </a:lnL>
                    <a:lnR>
                      <a:noFill/>
                    </a:lnR>
                    <a:lnT>
                      <a:noFill/>
                    </a:lnT>
                    <a:lnB>
                      <a:noFill/>
                    </a:lnB>
                  </a:tcPr>
                </a:tc>
                <a:tc>
                  <a:txBody>
                    <a:bodyPr/>
                    <a:lstStyle/>
                    <a:p>
                      <a:pPr algn="l" fontAlgn="b"/>
                      <a:endParaRPr lang="nl-NL" sz="1400" b="0" i="0" u="none" strike="noStrike" dirty="0">
                        <a:solidFill>
                          <a:srgbClr val="000000"/>
                        </a:solidFill>
                        <a:effectLst/>
                        <a:latin typeface="Calibri" panose="020F0502020204030204" pitchFamily="34" charset="0"/>
                      </a:endParaRPr>
                    </a:p>
                  </a:txBody>
                  <a:tcPr marL="6668" marR="6668" marT="6668" marB="0" anchor="b">
                    <a:lnL>
                      <a:noFill/>
                    </a:lnL>
                    <a:lnR>
                      <a:noFill/>
                    </a:lnR>
                    <a:lnT>
                      <a:noFill/>
                    </a:lnT>
                    <a:lnB>
                      <a:noFill/>
                    </a:lnB>
                  </a:tcPr>
                </a:tc>
                <a:extLst>
                  <a:ext uri="{0D108BD9-81ED-4DB2-BD59-A6C34878D82A}">
                    <a16:rowId xmlns:a16="http://schemas.microsoft.com/office/drawing/2014/main" val="3507604751"/>
                  </a:ext>
                </a:extLst>
              </a:tr>
            </a:tbl>
          </a:graphicData>
        </a:graphic>
      </p:graphicFrame>
      <p:sp>
        <p:nvSpPr>
          <p:cNvPr id="8" name="TextBox 7"/>
          <p:cNvSpPr txBox="1"/>
          <p:nvPr/>
        </p:nvSpPr>
        <p:spPr>
          <a:xfrm>
            <a:off x="685800" y="5441341"/>
            <a:ext cx="2726661" cy="738664"/>
          </a:xfrm>
          <a:prstGeom prst="rect">
            <a:avLst/>
          </a:prstGeom>
          <a:noFill/>
        </p:spPr>
        <p:txBody>
          <a:bodyPr wrap="square" lIns="0" tIns="0" rIns="0" bIns="0" rtlCol="0">
            <a:spAutoFit/>
          </a:bodyPr>
          <a:lstStyle/>
          <a:p>
            <a:r>
              <a:rPr lang="nl-NL" sz="1200" b="1" dirty="0">
                <a:gradFill>
                  <a:gsLst>
                    <a:gs pos="0">
                      <a:schemeClr val="tx1"/>
                    </a:gs>
                    <a:gs pos="86000">
                      <a:schemeClr val="tx1"/>
                    </a:gs>
                  </a:gsLst>
                  <a:lin ang="5400000" scaled="0"/>
                </a:gradFill>
              </a:rPr>
              <a:t>Structuur</a:t>
            </a:r>
          </a:p>
          <a:p>
            <a:pPr marL="171450" indent="-171450">
              <a:buFont typeface="Arial" panose="020B0604020202020204" pitchFamily="34" charset="0"/>
              <a:buChar char="•"/>
            </a:pPr>
            <a:r>
              <a:rPr lang="nl-NL" sz="1200" dirty="0">
                <a:gradFill>
                  <a:gsLst>
                    <a:gs pos="0">
                      <a:schemeClr val="tx1"/>
                    </a:gs>
                    <a:gs pos="86000">
                      <a:schemeClr val="tx1"/>
                    </a:gs>
                  </a:gsLst>
                  <a:lin ang="5400000" scaled="0"/>
                </a:gradFill>
              </a:rPr>
              <a:t>++ zeer sterk</a:t>
            </a:r>
          </a:p>
          <a:p>
            <a:pPr marL="171450" indent="-171450">
              <a:buFont typeface="Arial" panose="020B0604020202020204" pitchFamily="34" charset="0"/>
              <a:buChar char="•"/>
            </a:pPr>
            <a:r>
              <a:rPr lang="nl-NL" sz="1200" dirty="0">
                <a:gradFill>
                  <a:gsLst>
                    <a:gs pos="0">
                      <a:schemeClr val="tx1"/>
                    </a:gs>
                    <a:gs pos="86000">
                      <a:schemeClr val="tx1"/>
                    </a:gs>
                  </a:gsLst>
                  <a:lin ang="5400000" scaled="0"/>
                </a:gradFill>
              </a:rPr>
              <a:t>+- sterk</a:t>
            </a:r>
          </a:p>
          <a:p>
            <a:pPr marL="171450" indent="-171450">
              <a:buFont typeface="Arial" panose="020B0604020202020204" pitchFamily="34" charset="0"/>
              <a:buChar char="•"/>
            </a:pPr>
            <a:r>
              <a:rPr lang="nl-NL" sz="1200" dirty="0">
                <a:gradFill>
                  <a:gsLst>
                    <a:gs pos="0">
                      <a:schemeClr val="tx1"/>
                    </a:gs>
                    <a:gs pos="86000">
                      <a:schemeClr val="tx1"/>
                    </a:gs>
                  </a:gsLst>
                  <a:lin ang="5400000" scaled="0"/>
                </a:gradFill>
              </a:rPr>
              <a:t>-- geen effect</a:t>
            </a:r>
          </a:p>
        </p:txBody>
      </p:sp>
    </p:spTree>
    <p:extLst>
      <p:ext uri="{BB962C8B-B14F-4D97-AF65-F5344CB8AC3E}">
        <p14:creationId xmlns:p14="http://schemas.microsoft.com/office/powerpoint/2010/main" val="3419887203"/>
      </p:ext>
    </p:extLst>
  </p:cSld>
  <p:clrMapOvr>
    <a:masterClrMapping/>
  </p:clrMapOvr>
  <p:transition>
    <p:fade/>
  </p:transition>
</p:sld>
</file>

<file path=ppt/theme/theme1.xml><?xml version="1.0" encoding="utf-8"?>
<a:theme xmlns:a="http://schemas.openxmlformats.org/drawingml/2006/main" name="2_Convergence_ConcurrentSession_Template_16x9">
  <a:themeElements>
    <a:clrScheme name="7-30036_Convergence_Concurrent">
      <a:dk1>
        <a:srgbClr val="000000"/>
      </a:dk1>
      <a:lt1>
        <a:srgbClr val="FFFFFF"/>
      </a:lt1>
      <a:dk2>
        <a:srgbClr val="024981"/>
      </a:dk2>
      <a:lt2>
        <a:srgbClr val="4495D1"/>
      </a:lt2>
      <a:accent1>
        <a:srgbClr val="024981"/>
      </a:accent1>
      <a:accent2>
        <a:srgbClr val="4495D1"/>
      </a:accent2>
      <a:accent3>
        <a:srgbClr val="F4793B"/>
      </a:accent3>
      <a:accent4>
        <a:srgbClr val="7CC366"/>
      </a:accent4>
      <a:accent5>
        <a:srgbClr val="FFCB05"/>
      </a:accent5>
      <a:accent6>
        <a:srgbClr val="7D7D7D"/>
      </a:accent6>
      <a:hlink>
        <a:srgbClr val="4495D1"/>
      </a:hlink>
      <a:folHlink>
        <a:srgbClr val="FFCB05"/>
      </a:folHlink>
    </a:clrScheme>
    <a:fontScheme name="Segoe">
      <a:majorFont>
        <a:latin typeface="Segoe"/>
        <a:ea typeface=""/>
        <a:cs typeface=""/>
      </a:majorFont>
      <a:minorFont>
        <a:latin typeface="Segoe"/>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1_DynamicsTemplate_LIGHT_16x9 v04">
  <a:themeElements>
    <a:clrScheme name="Dynamics Template 2011">
      <a:dk1>
        <a:srgbClr val="292929"/>
      </a:dk1>
      <a:lt1>
        <a:srgbClr val="FFFFFF"/>
      </a:lt1>
      <a:dk2>
        <a:srgbClr val="00AEEF"/>
      </a:dk2>
      <a:lt2>
        <a:srgbClr val="DDDDDD"/>
      </a:lt2>
      <a:accent1>
        <a:srgbClr val="00AEEF"/>
      </a:accent1>
      <a:accent2>
        <a:srgbClr val="0071BC"/>
      </a:accent2>
      <a:accent3>
        <a:srgbClr val="00A600"/>
      </a:accent3>
      <a:accent4>
        <a:srgbClr val="8CC600"/>
      </a:accent4>
      <a:accent5>
        <a:srgbClr val="FFBE00"/>
      </a:accent5>
      <a:accent6>
        <a:srgbClr val="FF5300"/>
      </a:accent6>
      <a:hlink>
        <a:srgbClr val="00AEEF"/>
      </a:hlink>
      <a:folHlink>
        <a:srgbClr val="00AEEF"/>
      </a:folHlink>
    </a:clrScheme>
    <a:fontScheme name="Custom 1">
      <a:majorFont>
        <a:latin typeface="Segoe UI Light"/>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solidFill>
        <a:ln>
          <a:noFill/>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000" dirty="0">
            <a:gradFill>
              <a:gsLst>
                <a:gs pos="0">
                  <a:srgbClr val="FFFFFF"/>
                </a:gs>
                <a:gs pos="100000">
                  <a:srgbClr val="FFFFFF"/>
                </a:gs>
              </a:gsLst>
              <a:lin ang="5400000" scaled="0"/>
            </a:gradFill>
          </a:defRPr>
        </a:defPPr>
      </a:lstStyle>
      <a:style>
        <a:lnRef idx="2">
          <a:schemeClr val="accent2">
            <a:shade val="50000"/>
          </a:schemeClr>
        </a:lnRef>
        <a:fillRef idx="1">
          <a:schemeClr val="accent2"/>
        </a:fillRef>
        <a:effectRef idx="0">
          <a:schemeClr val="accent2"/>
        </a:effectRef>
        <a:fontRef idx="minor">
          <a:schemeClr val="lt1"/>
        </a:fontRef>
      </a:style>
    </a:spDef>
    <a:txDef>
      <a:spPr>
        <a:noFill/>
      </a:spPr>
      <a:bodyPr wrap="squar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1994</Words>
  <Application>Microsoft Office PowerPoint</Application>
  <PresentationFormat>Widescreen</PresentationFormat>
  <Paragraphs>597</Paragraphs>
  <Slides>20</Slides>
  <Notes>6</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20</vt:i4>
      </vt:variant>
    </vt:vector>
  </HeadingPairs>
  <TitlesOfParts>
    <vt:vector size="29" baseType="lpstr">
      <vt:lpstr>Arial</vt:lpstr>
      <vt:lpstr>Calibri</vt:lpstr>
      <vt:lpstr>Lato</vt:lpstr>
      <vt:lpstr>Segoe</vt:lpstr>
      <vt:lpstr>Segoe UI</vt:lpstr>
      <vt:lpstr>Segoe UI Light</vt:lpstr>
      <vt:lpstr>Wingdings</vt:lpstr>
      <vt:lpstr>2_Convergence_ConcurrentSession_Template_16x9</vt:lpstr>
      <vt:lpstr>1_DynamicsTemplate_LIGHT_16x9 v04</vt:lpstr>
      <vt:lpstr>Synchromodale community voor diepzee containers  Governance modellen: Rapportage deliverables 1 en 2   Ard-Jan Cieremans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Ard Jan Cieremans</dc:creator>
  <cp:lastModifiedBy>Ard Jan Cieremans</cp:lastModifiedBy>
  <cp:revision>625</cp:revision>
  <cp:lastPrinted>2016-11-03T11:31:15Z</cp:lastPrinted>
  <dcterms:created xsi:type="dcterms:W3CDTF">2006-08-16T00:00:00Z</dcterms:created>
  <dcterms:modified xsi:type="dcterms:W3CDTF">2017-01-13T11:49:06Z</dcterms:modified>
</cp:coreProperties>
</file>